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6"/>
  </p:notesMasterIdLst>
  <p:handoutMasterIdLst>
    <p:handoutMasterId r:id="rId67"/>
  </p:handoutMasterIdLst>
  <p:sldIdLst>
    <p:sldId id="333" r:id="rId2"/>
    <p:sldId id="334" r:id="rId3"/>
    <p:sldId id="335" r:id="rId4"/>
    <p:sldId id="336" r:id="rId5"/>
    <p:sldId id="337" r:id="rId6"/>
    <p:sldId id="353" r:id="rId7"/>
    <p:sldId id="393" r:id="rId8"/>
    <p:sldId id="338" r:id="rId9"/>
    <p:sldId id="339" r:id="rId10"/>
    <p:sldId id="354" r:id="rId11"/>
    <p:sldId id="281" r:id="rId12"/>
    <p:sldId id="307" r:id="rId13"/>
    <p:sldId id="380" r:id="rId14"/>
    <p:sldId id="310" r:id="rId15"/>
    <p:sldId id="306" r:id="rId16"/>
    <p:sldId id="381" r:id="rId17"/>
    <p:sldId id="296" r:id="rId18"/>
    <p:sldId id="382" r:id="rId19"/>
    <p:sldId id="311" r:id="rId20"/>
    <p:sldId id="304" r:id="rId21"/>
    <p:sldId id="305" r:id="rId22"/>
    <p:sldId id="298" r:id="rId23"/>
    <p:sldId id="387" r:id="rId24"/>
    <p:sldId id="312" r:id="rId25"/>
    <p:sldId id="294" r:id="rId26"/>
    <p:sldId id="297" r:id="rId27"/>
    <p:sldId id="389" r:id="rId28"/>
    <p:sldId id="351" r:id="rId29"/>
    <p:sldId id="352" r:id="rId30"/>
    <p:sldId id="344" r:id="rId31"/>
    <p:sldId id="301" r:id="rId32"/>
    <p:sldId id="392" r:id="rId33"/>
    <p:sldId id="302" r:id="rId34"/>
    <p:sldId id="320" r:id="rId35"/>
    <p:sldId id="322" r:id="rId36"/>
    <p:sldId id="319" r:id="rId37"/>
    <p:sldId id="321" r:id="rId38"/>
    <p:sldId id="314" r:id="rId39"/>
    <p:sldId id="316" r:id="rId40"/>
    <p:sldId id="323" r:id="rId41"/>
    <p:sldId id="355" r:id="rId42"/>
    <p:sldId id="356" r:id="rId43"/>
    <p:sldId id="357" r:id="rId44"/>
    <p:sldId id="340" r:id="rId45"/>
    <p:sldId id="360" r:id="rId46"/>
    <p:sldId id="361" r:id="rId47"/>
    <p:sldId id="362" r:id="rId48"/>
    <p:sldId id="363" r:id="rId49"/>
    <p:sldId id="364" r:id="rId50"/>
    <p:sldId id="365" r:id="rId51"/>
    <p:sldId id="366" r:id="rId52"/>
    <p:sldId id="367" r:id="rId53"/>
    <p:sldId id="368" r:id="rId54"/>
    <p:sldId id="369" r:id="rId55"/>
    <p:sldId id="370" r:id="rId56"/>
    <p:sldId id="371" r:id="rId57"/>
    <p:sldId id="372" r:id="rId58"/>
    <p:sldId id="373" r:id="rId59"/>
    <p:sldId id="374" r:id="rId60"/>
    <p:sldId id="375" r:id="rId61"/>
    <p:sldId id="376" r:id="rId62"/>
    <p:sldId id="377" r:id="rId63"/>
    <p:sldId id="378" r:id="rId64"/>
    <p:sldId id="379" r:id="rId6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sz="2400" kern="1200">
        <a:solidFill>
          <a:schemeClr val="tx1"/>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FF00"/>
    <a:srgbClr val="AD33A1"/>
    <a:srgbClr val="33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0647" autoAdjust="0"/>
  </p:normalViewPr>
  <p:slideViewPr>
    <p:cSldViewPr>
      <p:cViewPr varScale="1">
        <p:scale>
          <a:sx n="121" d="100"/>
          <a:sy n="121" d="100"/>
        </p:scale>
        <p:origin x="-1344" y="-90"/>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9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_rels/viewProps.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slide" Target="slides/slide36.xml"/><Relationship Id="rId1"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778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778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778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9A28A0F-2C70-4A5E-8DB3-75AF34F969B6}" type="slidenum">
              <a:rPr lang="zh-TW" altLang="en-US"/>
              <a:pPr/>
              <a:t>‹#›</a:t>
            </a:fld>
            <a:endParaRPr lang="en-US" altLang="zh-TW"/>
          </a:p>
        </p:txBody>
      </p:sp>
    </p:spTree>
    <p:extLst>
      <p:ext uri="{BB962C8B-B14F-4D97-AF65-F5344CB8AC3E}">
        <p14:creationId xmlns:p14="http://schemas.microsoft.com/office/powerpoint/2010/main" val="1901811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0"/>
            <a:r>
              <a:rPr lang="en-US" altLang="zh-TW" noProof="0" smtClean="0"/>
              <a:t>Second level</a:t>
            </a:r>
          </a:p>
          <a:p>
            <a:pPr lvl="0"/>
            <a:r>
              <a:rPr lang="en-US" altLang="zh-TW" noProof="0" smtClean="0"/>
              <a:t>Third level</a:t>
            </a:r>
          </a:p>
          <a:p>
            <a:pPr lvl="0"/>
            <a:r>
              <a:rPr lang="en-US" altLang="zh-TW" noProof="0" smtClean="0"/>
              <a:t>Fourth level</a:t>
            </a:r>
          </a:p>
          <a:p>
            <a:pPr lvl="0"/>
            <a:r>
              <a:rPr lang="en-US" altLang="zh-TW"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E2234D6-D8C8-4284-BBB0-CE3979E1A4B4}" type="slidenum">
              <a:rPr lang="zh-TW" altLang="en-US"/>
              <a:pPr/>
              <a:t>‹#›</a:t>
            </a:fld>
            <a:endParaRPr lang="en-US" altLang="zh-TW"/>
          </a:p>
        </p:txBody>
      </p:sp>
    </p:spTree>
    <p:extLst>
      <p:ext uri="{BB962C8B-B14F-4D97-AF65-F5344CB8AC3E}">
        <p14:creationId xmlns:p14="http://schemas.microsoft.com/office/powerpoint/2010/main" val="3801031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234D6-D8C8-4284-BBB0-CE3979E1A4B4}" type="slidenum">
              <a:rPr lang="zh-TW" altLang="en-US" smtClean="0"/>
              <a:pPr/>
              <a:t>27</a:t>
            </a:fld>
            <a:endParaRPr lang="en-US" altLang="zh-TW"/>
          </a:p>
        </p:txBody>
      </p:sp>
    </p:spTree>
    <p:extLst>
      <p:ext uri="{BB962C8B-B14F-4D97-AF65-F5344CB8AC3E}">
        <p14:creationId xmlns:p14="http://schemas.microsoft.com/office/powerpoint/2010/main" val="526713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3555" name="Rectangle 3"/>
          <p:cNvSpPr>
            <a:spLocks noGrp="1" noChangeArrowheads="1"/>
          </p:cNvSpPr>
          <p:nvPr>
            <p:ph type="ctrTitle"/>
          </p:nvPr>
        </p:nvSpPr>
        <p:spPr>
          <a:xfrm>
            <a:off x="685800" y="2286000"/>
            <a:ext cx="7772400" cy="1143000"/>
          </a:xfrm>
        </p:spPr>
        <p:txBody>
          <a:bodyPr/>
          <a:lstStyle>
            <a:lvl1pPr>
              <a:defRPr/>
            </a:lvl1pPr>
          </a:lstStyle>
          <a:p>
            <a:pPr lvl="0"/>
            <a:r>
              <a:rPr lang="en-US" altLang="zh-TW" noProof="0" smtClean="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pPr lvl="0"/>
            <a:r>
              <a:rPr lang="en-US" altLang="zh-TW" noProof="0" smtClean="0"/>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endParaRPr lang="en-US" altLang="zh-TW"/>
          </a:p>
        </p:txBody>
      </p:sp>
      <p:sp>
        <p:nvSpPr>
          <p:cNvPr id="6" name="Rectangle 6"/>
          <p:cNvSpPr>
            <a:spLocks noGrp="1" noChangeArrowheads="1"/>
          </p:cNvSpPr>
          <p:nvPr>
            <p:ph type="ftr" sz="quarter" idx="11"/>
          </p:nvPr>
        </p:nvSpPr>
        <p:spPr/>
        <p:txBody>
          <a:bodyPr/>
          <a:lstStyle>
            <a:lvl1pPr>
              <a:defRPr smtClean="0">
                <a:solidFill>
                  <a:srgbClr val="578963"/>
                </a:solidFill>
              </a:defRPr>
            </a:lvl1pPr>
          </a:lstStyle>
          <a:p>
            <a:pPr>
              <a:defRPr/>
            </a:pPr>
            <a:r>
              <a:rPr lang="en-US" altLang="zh-TW" smtClean="0"/>
              <a:t>Transmission lines (v.8b)</a:t>
            </a:r>
            <a:endParaRPr lang="en-US" altLang="zh-TW"/>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fld id="{07D52E8C-EC8F-4B7C-98FE-37DFF91201DC}" type="slidenum">
              <a:rPr lang="zh-TW" altLang="en-US"/>
              <a:pPr/>
              <a:t>‹#›</a:t>
            </a:fld>
            <a:endParaRPr lang="en-US" altLang="zh-TW"/>
          </a:p>
        </p:txBody>
      </p:sp>
    </p:spTree>
    <p:extLst>
      <p:ext uri="{BB962C8B-B14F-4D97-AF65-F5344CB8AC3E}">
        <p14:creationId xmlns:p14="http://schemas.microsoft.com/office/powerpoint/2010/main" val="332619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t>Transmission lines (v.8b)</a:t>
            </a:r>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A6E95587-8449-4BB8-B1AD-7F610FA2B1FE}" type="slidenum">
              <a:rPr lang="zh-TW" altLang="en-US"/>
              <a:pPr/>
              <a:t>‹#›</a:t>
            </a:fld>
            <a:endParaRPr lang="en-US" altLang="zh-TW"/>
          </a:p>
        </p:txBody>
      </p:sp>
    </p:spTree>
    <p:extLst>
      <p:ext uri="{BB962C8B-B14F-4D97-AF65-F5344CB8AC3E}">
        <p14:creationId xmlns:p14="http://schemas.microsoft.com/office/powerpoint/2010/main" val="149167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t>Transmission lines (v.8b)</a:t>
            </a:r>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427A2318-86BD-4897-8835-8C539AB505D5}" type="slidenum">
              <a:rPr lang="zh-TW" altLang="en-US"/>
              <a:pPr/>
              <a:t>‹#›</a:t>
            </a:fld>
            <a:endParaRPr lang="en-US" altLang="zh-TW"/>
          </a:p>
        </p:txBody>
      </p:sp>
    </p:spTree>
    <p:extLst>
      <p:ext uri="{BB962C8B-B14F-4D97-AF65-F5344CB8AC3E}">
        <p14:creationId xmlns:p14="http://schemas.microsoft.com/office/powerpoint/2010/main" val="3399866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t>Transmission lines (v.8b)</a:t>
            </a:r>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7336DE29-CE83-4A36-944D-3A701B0A2284}" type="slidenum">
              <a:rPr lang="zh-TW" altLang="en-US"/>
              <a:pPr/>
              <a:t>‹#›</a:t>
            </a:fld>
            <a:endParaRPr lang="en-US" altLang="zh-TW"/>
          </a:p>
        </p:txBody>
      </p:sp>
    </p:spTree>
    <p:extLst>
      <p:ext uri="{BB962C8B-B14F-4D97-AF65-F5344CB8AC3E}">
        <p14:creationId xmlns:p14="http://schemas.microsoft.com/office/powerpoint/2010/main" val="138397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t>Transmission lines (v.8b)</a:t>
            </a:r>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7079FC8A-BDDC-4D61-BA47-C532795FA328}" type="slidenum">
              <a:rPr lang="zh-TW" altLang="en-US"/>
              <a:pPr/>
              <a:t>‹#›</a:t>
            </a:fld>
            <a:endParaRPr lang="en-US" altLang="zh-TW"/>
          </a:p>
        </p:txBody>
      </p:sp>
    </p:spTree>
    <p:extLst>
      <p:ext uri="{BB962C8B-B14F-4D97-AF65-F5344CB8AC3E}">
        <p14:creationId xmlns:p14="http://schemas.microsoft.com/office/powerpoint/2010/main" val="326487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t>Transmission lines (v.8b)</a:t>
            </a:r>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2BFE4CCC-49EB-4D8C-BED6-740CF608517A}" type="slidenum">
              <a:rPr lang="zh-TW" altLang="en-US"/>
              <a:pPr/>
              <a:t>‹#›</a:t>
            </a:fld>
            <a:endParaRPr lang="en-US" altLang="zh-TW"/>
          </a:p>
        </p:txBody>
      </p:sp>
    </p:spTree>
    <p:extLst>
      <p:ext uri="{BB962C8B-B14F-4D97-AF65-F5344CB8AC3E}">
        <p14:creationId xmlns:p14="http://schemas.microsoft.com/office/powerpoint/2010/main" val="226272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t>Transmission lines (v.8b)</a:t>
            </a:r>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1B52A014-9177-4974-AA62-78B33D750942}" type="slidenum">
              <a:rPr lang="zh-TW" altLang="en-US"/>
              <a:pPr/>
              <a:t>‹#›</a:t>
            </a:fld>
            <a:endParaRPr lang="en-US" altLang="zh-TW"/>
          </a:p>
        </p:txBody>
      </p:sp>
    </p:spTree>
    <p:extLst>
      <p:ext uri="{BB962C8B-B14F-4D97-AF65-F5344CB8AC3E}">
        <p14:creationId xmlns:p14="http://schemas.microsoft.com/office/powerpoint/2010/main" val="175141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smtClean="0"/>
              <a:t>Transmission lines (v.8b)</a:t>
            </a:r>
            <a:endParaRPr lang="en-US" altLang="zh-TW"/>
          </a:p>
        </p:txBody>
      </p:sp>
      <p:sp>
        <p:nvSpPr>
          <p:cNvPr id="9" name="Rectangle 6"/>
          <p:cNvSpPr>
            <a:spLocks noGrp="1" noChangeArrowheads="1"/>
          </p:cNvSpPr>
          <p:nvPr>
            <p:ph type="sldNum" sz="quarter" idx="12"/>
          </p:nvPr>
        </p:nvSpPr>
        <p:spPr>
          <a:ln/>
        </p:spPr>
        <p:txBody>
          <a:bodyPr/>
          <a:lstStyle>
            <a:lvl1pPr>
              <a:defRPr/>
            </a:lvl1pPr>
          </a:lstStyle>
          <a:p>
            <a:fld id="{29FA566F-FC20-43CE-A163-1FC4BAEFC057}" type="slidenum">
              <a:rPr lang="zh-TW" altLang="en-US"/>
              <a:pPr/>
              <a:t>‹#›</a:t>
            </a:fld>
            <a:endParaRPr lang="en-US" altLang="zh-TW"/>
          </a:p>
        </p:txBody>
      </p:sp>
    </p:spTree>
    <p:extLst>
      <p:ext uri="{BB962C8B-B14F-4D97-AF65-F5344CB8AC3E}">
        <p14:creationId xmlns:p14="http://schemas.microsoft.com/office/powerpoint/2010/main" val="215814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smtClean="0"/>
              <a:t>Transmission lines (v.8b)</a:t>
            </a:r>
            <a:endParaRPr lang="en-US" altLang="zh-TW"/>
          </a:p>
        </p:txBody>
      </p:sp>
      <p:sp>
        <p:nvSpPr>
          <p:cNvPr id="5" name="Rectangle 6"/>
          <p:cNvSpPr>
            <a:spLocks noGrp="1" noChangeArrowheads="1"/>
          </p:cNvSpPr>
          <p:nvPr>
            <p:ph type="sldNum" sz="quarter" idx="12"/>
          </p:nvPr>
        </p:nvSpPr>
        <p:spPr>
          <a:ln/>
        </p:spPr>
        <p:txBody>
          <a:bodyPr/>
          <a:lstStyle>
            <a:lvl1pPr>
              <a:defRPr/>
            </a:lvl1pPr>
          </a:lstStyle>
          <a:p>
            <a:fld id="{01C723E0-EB8B-48DA-9776-C897302B55D8}" type="slidenum">
              <a:rPr lang="zh-TW" altLang="en-US"/>
              <a:pPr/>
              <a:t>‹#›</a:t>
            </a:fld>
            <a:endParaRPr lang="en-US" altLang="zh-TW"/>
          </a:p>
        </p:txBody>
      </p:sp>
    </p:spTree>
    <p:extLst>
      <p:ext uri="{BB962C8B-B14F-4D97-AF65-F5344CB8AC3E}">
        <p14:creationId xmlns:p14="http://schemas.microsoft.com/office/powerpoint/2010/main" val="118849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smtClean="0"/>
              <a:t>Transmission lines (v.8b)</a:t>
            </a:r>
            <a:endParaRPr lang="en-US" altLang="zh-TW"/>
          </a:p>
        </p:txBody>
      </p:sp>
      <p:sp>
        <p:nvSpPr>
          <p:cNvPr id="4" name="Rectangle 6"/>
          <p:cNvSpPr>
            <a:spLocks noGrp="1" noChangeArrowheads="1"/>
          </p:cNvSpPr>
          <p:nvPr>
            <p:ph type="sldNum" sz="quarter" idx="12"/>
          </p:nvPr>
        </p:nvSpPr>
        <p:spPr>
          <a:ln/>
        </p:spPr>
        <p:txBody>
          <a:bodyPr/>
          <a:lstStyle>
            <a:lvl1pPr>
              <a:defRPr/>
            </a:lvl1pPr>
          </a:lstStyle>
          <a:p>
            <a:fld id="{1AB34CA2-1F14-4230-9B23-77C1C9B78BA0}" type="slidenum">
              <a:rPr lang="zh-TW" altLang="en-US"/>
              <a:pPr/>
              <a:t>‹#›</a:t>
            </a:fld>
            <a:endParaRPr lang="en-US" altLang="zh-TW"/>
          </a:p>
        </p:txBody>
      </p:sp>
    </p:spTree>
    <p:extLst>
      <p:ext uri="{BB962C8B-B14F-4D97-AF65-F5344CB8AC3E}">
        <p14:creationId xmlns:p14="http://schemas.microsoft.com/office/powerpoint/2010/main" val="299490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t>Transmission lines (v.8b)</a:t>
            </a:r>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84ACAAC5-B7CF-4E45-A702-F89A9C6BA853}" type="slidenum">
              <a:rPr lang="zh-TW" altLang="en-US"/>
              <a:pPr/>
              <a:t>‹#›</a:t>
            </a:fld>
            <a:endParaRPr lang="en-US" altLang="zh-TW"/>
          </a:p>
        </p:txBody>
      </p:sp>
    </p:spTree>
    <p:extLst>
      <p:ext uri="{BB962C8B-B14F-4D97-AF65-F5344CB8AC3E}">
        <p14:creationId xmlns:p14="http://schemas.microsoft.com/office/powerpoint/2010/main" val="307268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t>Transmission lines (v.8b)</a:t>
            </a:r>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6CDE4495-342E-4EFE-8489-F6F8E8DC0BF4}" type="slidenum">
              <a:rPr lang="zh-TW" altLang="en-US"/>
              <a:pPr/>
              <a:t>‹#›</a:t>
            </a:fld>
            <a:endParaRPr lang="en-US" altLang="zh-TW"/>
          </a:p>
        </p:txBody>
      </p:sp>
    </p:spTree>
    <p:extLst>
      <p:ext uri="{BB962C8B-B14F-4D97-AF65-F5344CB8AC3E}">
        <p14:creationId xmlns:p14="http://schemas.microsoft.com/office/powerpoint/2010/main" val="2443110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253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endParaRPr lang="en-US" altLang="zh-TW"/>
          </a:p>
        </p:txBody>
      </p:sp>
      <p:sp>
        <p:nvSpPr>
          <p:cNvPr id="2253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smtClean="0">
                <a:solidFill>
                  <a:schemeClr val="bg2"/>
                </a:solidFill>
                <a:ea typeface="新細明體" charset="-120"/>
              </a:defRPr>
            </a:lvl1pPr>
          </a:lstStyle>
          <a:p>
            <a:pPr>
              <a:defRPr/>
            </a:pPr>
            <a:r>
              <a:rPr lang="en-US" altLang="zh-TW" smtClean="0"/>
              <a:t>Transmission lines (v.8b)</a:t>
            </a:r>
            <a:endParaRPr lang="en-US" altLang="zh-TW"/>
          </a:p>
        </p:txBody>
      </p:sp>
      <p:sp>
        <p:nvSpPr>
          <p:cNvPr id="22534"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fld id="{961DF6FD-6F5F-4A44-A491-09C8BDDD5DAA}"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726"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ea typeface="新細明體" charset="-120"/>
        </a:defRPr>
      </a:lvl2pPr>
      <a:lvl3pPr algn="l" rtl="0" eaLnBrk="0" fontAlgn="base" hangingPunct="0">
        <a:spcBef>
          <a:spcPct val="0"/>
        </a:spcBef>
        <a:spcAft>
          <a:spcPct val="0"/>
        </a:spcAft>
        <a:defRPr kumimoji="1" sz="4400">
          <a:solidFill>
            <a:schemeClr val="tx2"/>
          </a:solidFill>
          <a:latin typeface="Times New Roman" pitchFamily="18" charset="0"/>
          <a:ea typeface="新細明體" charset="-120"/>
        </a:defRPr>
      </a:lvl3pPr>
      <a:lvl4pPr algn="l" rtl="0" eaLnBrk="0" fontAlgn="base" hangingPunct="0">
        <a:spcBef>
          <a:spcPct val="0"/>
        </a:spcBef>
        <a:spcAft>
          <a:spcPct val="0"/>
        </a:spcAft>
        <a:defRPr kumimoji="1" sz="4400">
          <a:solidFill>
            <a:schemeClr val="tx2"/>
          </a:solidFill>
          <a:latin typeface="Times New Roman" pitchFamily="18" charset="0"/>
          <a:ea typeface="新細明體" charset="-120"/>
        </a:defRPr>
      </a:lvl4pPr>
      <a:lvl5pPr algn="l" rtl="0" eaLnBrk="0" fontAlgn="base" hangingPunct="0">
        <a:spcBef>
          <a:spcPct val="0"/>
        </a:spcBef>
        <a:spcAft>
          <a:spcPct val="0"/>
        </a:spcAft>
        <a:defRPr kumimoji="1" sz="4400">
          <a:solidFill>
            <a:schemeClr val="tx2"/>
          </a:solidFill>
          <a:latin typeface="Times New Roman" pitchFamily="18" charset="0"/>
          <a:ea typeface="新細明體" charset="-120"/>
        </a:defRPr>
      </a:lvl5pPr>
      <a:lvl6pPr marL="457200" algn="l" rtl="0" eaLnBrk="0" fontAlgn="base" hangingPunct="0">
        <a:spcBef>
          <a:spcPct val="0"/>
        </a:spcBef>
        <a:spcAft>
          <a:spcPct val="0"/>
        </a:spcAft>
        <a:defRPr kumimoji="1" sz="4400">
          <a:solidFill>
            <a:schemeClr val="tx2"/>
          </a:solidFill>
          <a:latin typeface="Times New Roman" pitchFamily="18" charset="0"/>
          <a:ea typeface="新細明體" charset="-120"/>
        </a:defRPr>
      </a:lvl6pPr>
      <a:lvl7pPr marL="914400" algn="l" rtl="0" eaLnBrk="0" fontAlgn="base" hangingPunct="0">
        <a:spcBef>
          <a:spcPct val="0"/>
        </a:spcBef>
        <a:spcAft>
          <a:spcPct val="0"/>
        </a:spcAft>
        <a:defRPr kumimoji="1" sz="4400">
          <a:solidFill>
            <a:schemeClr val="tx2"/>
          </a:solidFill>
          <a:latin typeface="Times New Roman" pitchFamily="18" charset="0"/>
          <a:ea typeface="新細明體" charset="-120"/>
        </a:defRPr>
      </a:lvl7pPr>
      <a:lvl8pPr marL="1371600" algn="l" rtl="0" eaLnBrk="0" fontAlgn="base" hangingPunct="0">
        <a:spcBef>
          <a:spcPct val="0"/>
        </a:spcBef>
        <a:spcAft>
          <a:spcPct val="0"/>
        </a:spcAft>
        <a:defRPr kumimoji="1" sz="4400">
          <a:solidFill>
            <a:schemeClr val="tx2"/>
          </a:solidFill>
          <a:latin typeface="Times New Roman" pitchFamily="18" charset="0"/>
          <a:ea typeface="新細明體" charset="-120"/>
        </a:defRPr>
      </a:lvl8pPr>
      <a:lvl9pPr marL="1828800" algn="l" rtl="0" eaLnBrk="0" fontAlgn="base" hangingPunct="0">
        <a:spcBef>
          <a:spcPct val="0"/>
        </a:spcBef>
        <a:spcAft>
          <a:spcPct val="0"/>
        </a:spcAft>
        <a:defRPr kumimoji="1" sz="4400">
          <a:solidFill>
            <a:schemeClr val="tx2"/>
          </a:solidFill>
          <a:latin typeface="Times New Roman" pitchFamily="18" charset="0"/>
          <a:ea typeface="新細明體" charset="-12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youtu.be/ezGrGXSV3-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ozeYaikI11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rgbClr val="578963"/>
                </a:solidFill>
              </a:rPr>
              <a:t>Transmission lines (v.8b)</a:t>
            </a:r>
            <a:endParaRPr lang="en-US" altLang="zh-TW" sz="1400">
              <a:solidFill>
                <a:srgbClr val="578963"/>
              </a:solidFill>
            </a:endParaRPr>
          </a:p>
        </p:txBody>
      </p:sp>
      <p:sp>
        <p:nvSpPr>
          <p:cNvPr id="3075" name="Rectangle 7"/>
          <p:cNvSpPr>
            <a:spLocks noGrp="1" noChangeArrowheads="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441275B0-F0D9-47AD-8530-273E964827F1}" type="slidenum">
              <a:rPr lang="zh-TW" altLang="en-US" sz="1400">
                <a:solidFill>
                  <a:srgbClr val="578963"/>
                </a:solidFill>
              </a:rPr>
              <a:pPr/>
              <a:t>1</a:t>
            </a:fld>
            <a:endParaRPr lang="en-US" altLang="zh-TW" sz="1400">
              <a:solidFill>
                <a:srgbClr val="578963"/>
              </a:solidFill>
            </a:endParaRPr>
          </a:p>
        </p:txBody>
      </p:sp>
      <p:sp>
        <p:nvSpPr>
          <p:cNvPr id="3076" name="Rectangle 2"/>
          <p:cNvSpPr>
            <a:spLocks noGrp="1" noChangeArrowheads="1"/>
          </p:cNvSpPr>
          <p:nvPr>
            <p:ph type="ctrTitle"/>
          </p:nvPr>
        </p:nvSpPr>
        <p:spPr/>
        <p:txBody>
          <a:bodyPr/>
          <a:lstStyle/>
          <a:p>
            <a:pPr algn="ctr"/>
            <a:r>
              <a:rPr lang="en-US" altLang="zh-TW" sz="4000" smtClean="0"/>
              <a:t>High Speed Logic </a:t>
            </a:r>
            <a:br>
              <a:rPr lang="en-US" altLang="zh-TW" sz="4000" smtClean="0"/>
            </a:br>
            <a:r>
              <a:rPr lang="en-US" altLang="zh-TW" sz="4000" smtClean="0"/>
              <a:t>Transmission lines</a:t>
            </a:r>
          </a:p>
        </p:txBody>
      </p:sp>
      <p:sp>
        <p:nvSpPr>
          <p:cNvPr id="3077" name="Rectangle 3"/>
          <p:cNvSpPr>
            <a:spLocks noGrp="1" noChangeArrowheads="1"/>
          </p:cNvSpPr>
          <p:nvPr>
            <p:ph type="subTitle" idx="1"/>
          </p:nvPr>
        </p:nvSpPr>
        <p:spPr/>
        <p:txBody>
          <a:bodyPr/>
          <a:lstStyle/>
          <a:p>
            <a:r>
              <a:rPr lang="en-US" altLang="zh-TW" smtClean="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r>
              <a:rPr lang="en-US" altLang="en-US" dirty="0" smtClean="0"/>
              <a:t>Characteristic of a transmission line</a:t>
            </a:r>
          </a:p>
        </p:txBody>
      </p:sp>
      <p:sp>
        <p:nvSpPr>
          <p:cNvPr id="11267" name="Content Placeholder 4"/>
          <p:cNvSpPr>
            <a:spLocks noGrp="1"/>
          </p:cNvSpPr>
          <p:nvPr>
            <p:ph idx="1"/>
          </p:nvPr>
        </p:nvSpPr>
        <p:spPr>
          <a:xfrm>
            <a:off x="685800" y="1981200"/>
            <a:ext cx="7772400" cy="2895600"/>
          </a:xfrm>
        </p:spPr>
        <p:txBody>
          <a:bodyPr/>
          <a:lstStyle/>
          <a:p>
            <a:r>
              <a:rPr lang="en-US" altLang="en-US" sz="2800" smtClean="0"/>
              <a:t> A transmission line has a Characteristic impedance of Z</a:t>
            </a:r>
            <a:r>
              <a:rPr lang="en-US" altLang="en-US" sz="2800" baseline="-25000" smtClean="0"/>
              <a:t>0</a:t>
            </a:r>
          </a:p>
          <a:p>
            <a:r>
              <a:rPr lang="en-US" altLang="en-US" sz="2800" smtClean="0"/>
              <a:t>Typically 50 Ohms for a coaxial cable </a:t>
            </a:r>
          </a:p>
          <a:p>
            <a:r>
              <a:rPr lang="en-US" altLang="en-US" sz="2800" smtClean="0"/>
              <a:t>That means no matter where ( a distance of x meters from the source) you measure  the voltage Vx over current Ix at a line is Vx/Ix=50 Ohms</a:t>
            </a:r>
          </a:p>
        </p:txBody>
      </p:sp>
      <p:sp>
        <p:nvSpPr>
          <p:cNvPr id="11268" name="Slide Number Placeholder 2"/>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16108CFD-6C2F-4F15-AA99-22F8695FC3E3}" type="slidenum">
              <a:rPr lang="zh-TW" altLang="en-US" sz="1400">
                <a:solidFill>
                  <a:schemeClr val="bg2"/>
                </a:solidFill>
              </a:rPr>
              <a:pPr/>
              <a:t>10</a:t>
            </a:fld>
            <a:endParaRPr lang="en-US" altLang="zh-TW" sz="1400">
              <a:solidFill>
                <a:schemeClr val="bg2"/>
              </a:solidFill>
            </a:endParaRPr>
          </a:p>
        </p:txBody>
      </p:sp>
      <p:sp>
        <p:nvSpPr>
          <p:cNvPr id="11269" name="TextBox 7"/>
          <p:cNvSpPr txBox="1">
            <a:spLocks noChangeArrowheads="1"/>
          </p:cNvSpPr>
          <p:nvPr/>
        </p:nvSpPr>
        <p:spPr bwMode="auto">
          <a:xfrm>
            <a:off x="914400" y="5811838"/>
            <a:ext cx="3429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en-US"/>
              <a:t>                     At x, </a:t>
            </a:r>
          </a:p>
          <a:p>
            <a:r>
              <a:rPr lang="en-US" altLang="en-US"/>
              <a:t>          Z</a:t>
            </a:r>
            <a:r>
              <a:rPr lang="en-US" altLang="en-US" baseline="-25000"/>
              <a:t>0</a:t>
            </a:r>
            <a:r>
              <a:rPr lang="en-US" altLang="en-US"/>
              <a:t>=Vx/Ix=50 Ohms</a:t>
            </a:r>
          </a:p>
        </p:txBody>
      </p:sp>
      <p:cxnSp>
        <p:nvCxnSpPr>
          <p:cNvPr id="11270" name="Straight Arrow Connector 9"/>
          <p:cNvCxnSpPr>
            <a:cxnSpLocks noChangeShapeType="1"/>
          </p:cNvCxnSpPr>
          <p:nvPr/>
        </p:nvCxnSpPr>
        <p:spPr bwMode="auto">
          <a:xfrm flipV="1">
            <a:off x="4953000" y="5562600"/>
            <a:ext cx="0" cy="3810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1" name="Straight Arrow Connector 10"/>
          <p:cNvCxnSpPr>
            <a:cxnSpLocks noChangeShapeType="1"/>
          </p:cNvCxnSpPr>
          <p:nvPr/>
        </p:nvCxnSpPr>
        <p:spPr bwMode="auto">
          <a:xfrm flipV="1">
            <a:off x="2895600" y="5524500"/>
            <a:ext cx="0" cy="3810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72" name="TextBox 11"/>
          <p:cNvSpPr txBox="1">
            <a:spLocks noChangeArrowheads="1"/>
          </p:cNvSpPr>
          <p:nvPr/>
        </p:nvSpPr>
        <p:spPr bwMode="auto">
          <a:xfrm>
            <a:off x="152400" y="5087938"/>
            <a:ext cx="1143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en-US"/>
              <a:t>Source</a:t>
            </a:r>
          </a:p>
          <a:p>
            <a:endParaRPr lang="en-US" altLang="en-US"/>
          </a:p>
        </p:txBody>
      </p:sp>
      <p:sp>
        <p:nvSpPr>
          <p:cNvPr id="11273" name="TextBox 12"/>
          <p:cNvSpPr txBox="1">
            <a:spLocks noChangeArrowheads="1"/>
          </p:cNvSpPr>
          <p:nvPr/>
        </p:nvSpPr>
        <p:spPr bwMode="auto">
          <a:xfrm>
            <a:off x="7010400" y="5546725"/>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en-US"/>
              <a:t>Load</a:t>
            </a:r>
          </a:p>
        </p:txBody>
      </p:sp>
      <p:sp>
        <p:nvSpPr>
          <p:cNvPr id="11275" name="Line 4"/>
          <p:cNvSpPr>
            <a:spLocks noChangeShapeType="1"/>
          </p:cNvSpPr>
          <p:nvPr/>
        </p:nvSpPr>
        <p:spPr bwMode="auto">
          <a:xfrm>
            <a:off x="2133600" y="5410200"/>
            <a:ext cx="1981200"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6" name="Line 5"/>
          <p:cNvSpPr>
            <a:spLocks noChangeShapeType="1"/>
          </p:cNvSpPr>
          <p:nvPr/>
        </p:nvSpPr>
        <p:spPr bwMode="auto">
          <a:xfrm>
            <a:off x="2209800" y="66294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7" name="Line 6"/>
          <p:cNvSpPr>
            <a:spLocks noChangeShapeType="1"/>
          </p:cNvSpPr>
          <p:nvPr/>
        </p:nvSpPr>
        <p:spPr bwMode="auto">
          <a:xfrm>
            <a:off x="2133600" y="5334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8" name="Freeform 7"/>
          <p:cNvSpPr>
            <a:spLocks/>
          </p:cNvSpPr>
          <p:nvPr/>
        </p:nvSpPr>
        <p:spPr bwMode="auto">
          <a:xfrm>
            <a:off x="4038600" y="5410200"/>
            <a:ext cx="838200" cy="1219200"/>
          </a:xfrm>
          <a:custGeom>
            <a:avLst/>
            <a:gdLst>
              <a:gd name="T0" fmla="*/ 2147483647 w 528"/>
              <a:gd name="T1" fmla="*/ 0 h 768"/>
              <a:gd name="T2" fmla="*/ 2147483647 w 528"/>
              <a:gd name="T3" fmla="*/ 0 h 768"/>
              <a:gd name="T4" fmla="*/ 2147483647 w 528"/>
              <a:gd name="T5" fmla="*/ 2147483647 h 768"/>
              <a:gd name="T6" fmla="*/ 2147483647 w 528"/>
              <a:gd name="T7" fmla="*/ 2147483647 h 768"/>
              <a:gd name="T8" fmla="*/ 2147483647 w 528"/>
              <a:gd name="T9" fmla="*/ 2147483647 h 768"/>
              <a:gd name="T10" fmla="*/ 2147483647 w 528"/>
              <a:gd name="T11" fmla="*/ 2147483647 h 768"/>
              <a:gd name="T12" fmla="*/ 2147483647 w 528"/>
              <a:gd name="T13" fmla="*/ 2147483647 h 768"/>
              <a:gd name="T14" fmla="*/ 2147483647 w 528"/>
              <a:gd name="T15" fmla="*/ 2147483647 h 768"/>
              <a:gd name="T16" fmla="*/ 2147483647 w 528"/>
              <a:gd name="T17" fmla="*/ 2147483647 h 768"/>
              <a:gd name="T18" fmla="*/ 2147483647 w 528"/>
              <a:gd name="T19" fmla="*/ 2147483647 h 768"/>
              <a:gd name="T20" fmla="*/ 0 w 528"/>
              <a:gd name="T21" fmla="*/ 2147483647 h 7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8" h="768">
                <a:moveTo>
                  <a:pt x="48" y="0"/>
                </a:moveTo>
                <a:lnTo>
                  <a:pt x="336" y="0"/>
                </a:lnTo>
                <a:lnTo>
                  <a:pt x="336" y="144"/>
                </a:lnTo>
                <a:lnTo>
                  <a:pt x="480" y="240"/>
                </a:lnTo>
                <a:lnTo>
                  <a:pt x="192" y="288"/>
                </a:lnTo>
                <a:lnTo>
                  <a:pt x="528" y="432"/>
                </a:lnTo>
                <a:lnTo>
                  <a:pt x="192" y="528"/>
                </a:lnTo>
                <a:lnTo>
                  <a:pt x="480" y="576"/>
                </a:lnTo>
                <a:lnTo>
                  <a:pt x="336" y="624"/>
                </a:lnTo>
                <a:lnTo>
                  <a:pt x="336" y="768"/>
                </a:lnTo>
                <a:lnTo>
                  <a:pt x="0" y="76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9" name="Text Box 8"/>
          <p:cNvSpPr txBox="1">
            <a:spLocks noChangeArrowheads="1"/>
          </p:cNvSpPr>
          <p:nvPr/>
        </p:nvSpPr>
        <p:spPr bwMode="auto">
          <a:xfrm>
            <a:off x="5318125" y="5673725"/>
            <a:ext cx="496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Z</a:t>
            </a:r>
            <a:r>
              <a:rPr kumimoji="1" lang="en-US" altLang="zh-TW" baseline="-25000"/>
              <a:t>L</a:t>
            </a:r>
          </a:p>
        </p:txBody>
      </p:sp>
      <p:sp>
        <p:nvSpPr>
          <p:cNvPr id="11280" name="Line 9"/>
          <p:cNvSpPr>
            <a:spLocks noChangeShapeType="1"/>
          </p:cNvSpPr>
          <p:nvPr/>
        </p:nvSpPr>
        <p:spPr bwMode="auto">
          <a:xfrm>
            <a:off x="2152650" y="5229225"/>
            <a:ext cx="196215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1" name="Rectangle 13"/>
          <p:cNvSpPr>
            <a:spLocks noChangeArrowheads="1"/>
          </p:cNvSpPr>
          <p:nvPr/>
        </p:nvSpPr>
        <p:spPr bwMode="auto">
          <a:xfrm>
            <a:off x="4114800" y="5562600"/>
            <a:ext cx="21336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11282" name="Freeform 14"/>
          <p:cNvSpPr>
            <a:spLocks/>
          </p:cNvSpPr>
          <p:nvPr/>
        </p:nvSpPr>
        <p:spPr bwMode="auto">
          <a:xfrm>
            <a:off x="914400" y="5334000"/>
            <a:ext cx="1371600" cy="533400"/>
          </a:xfrm>
          <a:custGeom>
            <a:avLst/>
            <a:gdLst>
              <a:gd name="T0" fmla="*/ 0 w 864"/>
              <a:gd name="T1" fmla="*/ 2147483647 h 336"/>
              <a:gd name="T2" fmla="*/ 0 w 864"/>
              <a:gd name="T3" fmla="*/ 2147483647 h 336"/>
              <a:gd name="T4" fmla="*/ 2147483647 w 864"/>
              <a:gd name="T5" fmla="*/ 2147483647 h 336"/>
              <a:gd name="T6" fmla="*/ 2147483647 w 864"/>
              <a:gd name="T7" fmla="*/ 0 h 336"/>
              <a:gd name="T8" fmla="*/ 2147483647 w 864"/>
              <a:gd name="T9" fmla="*/ 2147483647 h 336"/>
              <a:gd name="T10" fmla="*/ 2147483647 w 864"/>
              <a:gd name="T11" fmla="*/ 0 h 336"/>
              <a:gd name="T12" fmla="*/ 2147483647 w 864"/>
              <a:gd name="T13" fmla="*/ 2147483647 h 336"/>
              <a:gd name="T14" fmla="*/ 2147483647 w 864"/>
              <a:gd name="T15" fmla="*/ 0 h 336"/>
              <a:gd name="T16" fmla="*/ 2147483647 w 864"/>
              <a:gd name="T17" fmla="*/ 2147483647 h 336"/>
              <a:gd name="T18" fmla="*/ 2147483647 w 864"/>
              <a:gd name="T19" fmla="*/ 2147483647 h 336"/>
              <a:gd name="T20" fmla="*/ 2147483647 w 864"/>
              <a:gd name="T21" fmla="*/ 2147483647 h 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64" h="336">
                <a:moveTo>
                  <a:pt x="0" y="336"/>
                </a:moveTo>
                <a:lnTo>
                  <a:pt x="0" y="96"/>
                </a:lnTo>
                <a:lnTo>
                  <a:pt x="288" y="96"/>
                </a:lnTo>
                <a:lnTo>
                  <a:pt x="336" y="0"/>
                </a:lnTo>
                <a:lnTo>
                  <a:pt x="384" y="192"/>
                </a:lnTo>
                <a:lnTo>
                  <a:pt x="432" y="0"/>
                </a:lnTo>
                <a:lnTo>
                  <a:pt x="480" y="192"/>
                </a:lnTo>
                <a:lnTo>
                  <a:pt x="528" y="0"/>
                </a:lnTo>
                <a:lnTo>
                  <a:pt x="576" y="192"/>
                </a:lnTo>
                <a:lnTo>
                  <a:pt x="624" y="48"/>
                </a:lnTo>
                <a:lnTo>
                  <a:pt x="864" y="4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3" name="Oval 15"/>
          <p:cNvSpPr>
            <a:spLocks noChangeArrowheads="1"/>
          </p:cNvSpPr>
          <p:nvPr/>
        </p:nvSpPr>
        <p:spPr bwMode="auto">
          <a:xfrm>
            <a:off x="533400" y="5867400"/>
            <a:ext cx="6858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11284" name="Freeform 17"/>
          <p:cNvSpPr>
            <a:spLocks/>
          </p:cNvSpPr>
          <p:nvPr/>
        </p:nvSpPr>
        <p:spPr bwMode="auto">
          <a:xfrm>
            <a:off x="914400" y="6400800"/>
            <a:ext cx="1371600" cy="228600"/>
          </a:xfrm>
          <a:custGeom>
            <a:avLst/>
            <a:gdLst>
              <a:gd name="T0" fmla="*/ 0 w 864"/>
              <a:gd name="T1" fmla="*/ 0 h 144"/>
              <a:gd name="T2" fmla="*/ 0 w 864"/>
              <a:gd name="T3" fmla="*/ 2147483647 h 144"/>
              <a:gd name="T4" fmla="*/ 2147483647 w 864"/>
              <a:gd name="T5" fmla="*/ 2147483647 h 144"/>
              <a:gd name="T6" fmla="*/ 0 60000 65536"/>
              <a:gd name="T7" fmla="*/ 0 60000 65536"/>
              <a:gd name="T8" fmla="*/ 0 60000 65536"/>
            </a:gdLst>
            <a:ahLst/>
            <a:cxnLst>
              <a:cxn ang="T6">
                <a:pos x="T0" y="T1"/>
              </a:cxn>
              <a:cxn ang="T7">
                <a:pos x="T2" y="T3"/>
              </a:cxn>
              <a:cxn ang="T8">
                <a:pos x="T4" y="T5"/>
              </a:cxn>
            </a:cxnLst>
            <a:rect l="0" t="0" r="r" b="b"/>
            <a:pathLst>
              <a:path w="864" h="144">
                <a:moveTo>
                  <a:pt x="0" y="0"/>
                </a:moveTo>
                <a:lnTo>
                  <a:pt x="0" y="144"/>
                </a:lnTo>
                <a:lnTo>
                  <a:pt x="864" y="144"/>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5" name="Text Box 8"/>
          <p:cNvSpPr txBox="1">
            <a:spLocks noChangeArrowheads="1"/>
          </p:cNvSpPr>
          <p:nvPr/>
        </p:nvSpPr>
        <p:spPr bwMode="auto">
          <a:xfrm>
            <a:off x="227013" y="5454650"/>
            <a:ext cx="492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Zs</a:t>
            </a:r>
            <a:endParaRPr kumimoji="1" lang="en-US" altLang="zh-TW" baseline="-25000"/>
          </a:p>
        </p:txBody>
      </p:sp>
      <p:sp>
        <p:nvSpPr>
          <p:cNvPr id="11286" name="Footer Placeholder 36"/>
          <p:cNvSpPr>
            <a:spLocks noGrp="1"/>
          </p:cNvSpPr>
          <p:nvPr>
            <p:ph type="ftr" sz="quarter" idx="11"/>
          </p:nvPr>
        </p:nvSpPr>
        <p:spPr>
          <a:xfrm>
            <a:off x="5259141" y="6400800"/>
            <a:ext cx="2895600" cy="457200"/>
          </a:xfrm>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dirty="0">
              <a:solidFill>
                <a:schemeClr val="bg2"/>
              </a:solidFill>
            </a:endParaRPr>
          </a:p>
        </p:txBody>
      </p:sp>
      <p:pic>
        <p:nvPicPr>
          <p:cNvPr id="23" name="Picture 3" descr="C:\Users\khwong\AppData\Local\Microsoft\Windows\Temporary Internet Files\Content.IE5\6LKMCY5G\Ethernet-Cable-ic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3675" y="4234733"/>
            <a:ext cx="1330325" cy="1330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rgbClr val="578963"/>
                </a:solidFill>
              </a:rPr>
              <a:t>Transmission lines (v.8b)</a:t>
            </a:r>
            <a:endParaRPr lang="en-US" altLang="zh-TW" sz="1400">
              <a:solidFill>
                <a:srgbClr val="578963"/>
              </a:solidFill>
            </a:endParaRPr>
          </a:p>
        </p:txBody>
      </p:sp>
      <p:sp>
        <p:nvSpPr>
          <p:cNvPr id="12291" name="Rectangle 7"/>
          <p:cNvSpPr>
            <a:spLocks noGrp="1" noChangeArrowheads="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921BB0E8-F51C-4682-A9C0-937228016CF5}" type="slidenum">
              <a:rPr lang="zh-TW" altLang="en-US" sz="1400">
                <a:solidFill>
                  <a:srgbClr val="578963"/>
                </a:solidFill>
              </a:rPr>
              <a:pPr/>
              <a:t>11</a:t>
            </a:fld>
            <a:endParaRPr lang="en-US" altLang="zh-TW" sz="1400">
              <a:solidFill>
                <a:srgbClr val="578963"/>
              </a:solidFill>
            </a:endParaRPr>
          </a:p>
        </p:txBody>
      </p:sp>
      <p:sp>
        <p:nvSpPr>
          <p:cNvPr id="12292" name="Rectangle 2"/>
          <p:cNvSpPr>
            <a:spLocks noGrp="1" noChangeArrowheads="1"/>
          </p:cNvSpPr>
          <p:nvPr>
            <p:ph type="ctrTitle"/>
          </p:nvPr>
        </p:nvSpPr>
        <p:spPr/>
        <p:txBody>
          <a:bodyPr/>
          <a:lstStyle/>
          <a:p>
            <a:pPr algn="ctr"/>
            <a:r>
              <a:rPr lang="en-US" altLang="zh-TW" dirty="0"/>
              <a:t>(</a:t>
            </a:r>
            <a:r>
              <a:rPr lang="en-US" altLang="zh-TW" dirty="0" smtClean="0"/>
              <a:t>2</a:t>
            </a:r>
            <a:r>
              <a:rPr lang="en-US" altLang="zh-TW" dirty="0"/>
              <a:t>) </a:t>
            </a:r>
            <a:r>
              <a:rPr lang="en-US" altLang="zh-TW" sz="4000" dirty="0" smtClean="0"/>
              <a:t> </a:t>
            </a:r>
            <a:r>
              <a:rPr lang="en-US" altLang="zh-TW" sz="4000" dirty="0"/>
              <a:t>Reflections in transmission lines and methods to  reduce them</a:t>
            </a:r>
          </a:p>
        </p:txBody>
      </p:sp>
      <p:sp>
        <p:nvSpPr>
          <p:cNvPr id="12293" name="Rectangle 3"/>
          <p:cNvSpPr>
            <a:spLocks noGrp="1" noChangeArrowheads="1"/>
          </p:cNvSpPr>
          <p:nvPr>
            <p:ph type="subTitle" idx="1"/>
          </p:nvPr>
        </p:nvSpPr>
        <p:spPr/>
        <p:txBody>
          <a:bodyPr/>
          <a:lstStyle/>
          <a:p>
            <a:r>
              <a:rPr lang="en-US" altLang="zh-TW" smtClean="0"/>
              <a:t>Signals inside the line</a:t>
            </a:r>
          </a:p>
          <a:p>
            <a:r>
              <a:rPr lang="en-US" altLang="zh-TW" smtClean="0"/>
              <a:t>(assume the signal frequency </a:t>
            </a:r>
            <a:r>
              <a:rPr lang="en-US" altLang="zh-TW" sz="2800" smtClean="0">
                <a:sym typeface="Symbol" pitchFamily="18" charset="2"/>
              </a:rPr>
              <a:t></a:t>
            </a:r>
            <a:r>
              <a:rPr lang="en-US" altLang="zh-TW" smtClean="0"/>
              <a:t> is a constant)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13315"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EB2C59A8-4D25-4AE0-93A3-5660A603175F}" type="slidenum">
              <a:rPr lang="zh-TW" altLang="en-US" sz="1400">
                <a:solidFill>
                  <a:schemeClr val="bg2"/>
                </a:solidFill>
              </a:rPr>
              <a:pPr/>
              <a:t>12</a:t>
            </a:fld>
            <a:endParaRPr lang="en-US" altLang="zh-TW" sz="1400">
              <a:solidFill>
                <a:schemeClr val="bg2"/>
              </a:solidFill>
            </a:endParaRPr>
          </a:p>
        </p:txBody>
      </p:sp>
      <p:sp>
        <p:nvSpPr>
          <p:cNvPr id="13316" name="Rectangle 2"/>
          <p:cNvSpPr>
            <a:spLocks noGrp="1" noChangeArrowheads="1"/>
          </p:cNvSpPr>
          <p:nvPr>
            <p:ph type="title"/>
          </p:nvPr>
        </p:nvSpPr>
        <p:spPr/>
        <p:txBody>
          <a:bodyPr/>
          <a:lstStyle/>
          <a:p>
            <a:r>
              <a:rPr lang="en-US" altLang="zh-TW" sz="4000" smtClean="0"/>
              <a:t>Define voltages/ functions of the line</a:t>
            </a:r>
          </a:p>
        </p:txBody>
      </p:sp>
      <p:sp>
        <p:nvSpPr>
          <p:cNvPr id="13317" name="Rectangle 3"/>
          <p:cNvSpPr>
            <a:spLocks noGrp="1" noChangeArrowheads="1"/>
          </p:cNvSpPr>
          <p:nvPr>
            <p:ph type="body" idx="1"/>
          </p:nvPr>
        </p:nvSpPr>
        <p:spPr/>
        <p:txBody>
          <a:bodyPr/>
          <a:lstStyle/>
          <a:p>
            <a:r>
              <a:rPr lang="en-US" altLang="zh-TW" sz="2800" smtClean="0"/>
              <a:t>A=Vi/Vs= Input acceptance function </a:t>
            </a:r>
          </a:p>
          <a:p>
            <a:r>
              <a:rPr lang="en-US" altLang="zh-TW" sz="2800" smtClean="0"/>
              <a:t>T= Vt/Vi=Output transmission function </a:t>
            </a:r>
          </a:p>
          <a:p>
            <a:r>
              <a:rPr lang="en-US" altLang="zh-TW" sz="2800" smtClean="0"/>
              <a:t>R</a:t>
            </a:r>
            <a:r>
              <a:rPr lang="en-US" altLang="zh-TW" sz="2800" baseline="-25000" smtClean="0"/>
              <a:t>2</a:t>
            </a:r>
            <a:r>
              <a:rPr lang="en-US" altLang="zh-TW" sz="2800" smtClean="0"/>
              <a:t> =Vr/Vi=load-end reflective coefficient</a:t>
            </a:r>
            <a:r>
              <a:rPr lang="zh-TW" altLang="en-US" smtClean="0"/>
              <a:t> </a:t>
            </a:r>
          </a:p>
        </p:txBody>
      </p:sp>
      <p:sp>
        <p:nvSpPr>
          <p:cNvPr id="13318" name="Line 4"/>
          <p:cNvSpPr>
            <a:spLocks noChangeShapeType="1"/>
          </p:cNvSpPr>
          <p:nvPr/>
        </p:nvSpPr>
        <p:spPr bwMode="auto">
          <a:xfrm>
            <a:off x="6019800" y="48006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 name="Line 5"/>
          <p:cNvSpPr>
            <a:spLocks noChangeShapeType="1"/>
          </p:cNvSpPr>
          <p:nvPr/>
        </p:nvSpPr>
        <p:spPr bwMode="auto">
          <a:xfrm flipV="1">
            <a:off x="5867400" y="49530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Text Box 6"/>
          <p:cNvSpPr txBox="1">
            <a:spLocks noChangeArrowheads="1"/>
          </p:cNvSpPr>
          <p:nvPr/>
        </p:nvSpPr>
        <p:spPr bwMode="auto">
          <a:xfrm>
            <a:off x="4495800" y="4038600"/>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Ii</a:t>
            </a:r>
          </a:p>
        </p:txBody>
      </p:sp>
      <p:sp>
        <p:nvSpPr>
          <p:cNvPr id="13321" name="Line 7"/>
          <p:cNvSpPr>
            <a:spLocks noChangeShapeType="1"/>
          </p:cNvSpPr>
          <p:nvPr/>
        </p:nvSpPr>
        <p:spPr bwMode="auto">
          <a:xfrm flipH="1">
            <a:off x="5257800" y="45720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2" name="Text Box 8"/>
          <p:cNvSpPr txBox="1">
            <a:spLocks noChangeArrowheads="1"/>
          </p:cNvSpPr>
          <p:nvPr/>
        </p:nvSpPr>
        <p:spPr bwMode="auto">
          <a:xfrm>
            <a:off x="5165725" y="400367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Ir</a:t>
            </a:r>
          </a:p>
        </p:txBody>
      </p:sp>
      <p:sp>
        <p:nvSpPr>
          <p:cNvPr id="13323" name="Text Box 9"/>
          <p:cNvSpPr txBox="1">
            <a:spLocks noChangeArrowheads="1"/>
          </p:cNvSpPr>
          <p:nvPr/>
        </p:nvSpPr>
        <p:spPr bwMode="auto">
          <a:xfrm>
            <a:off x="5318125" y="4841875"/>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Vr</a:t>
            </a:r>
          </a:p>
        </p:txBody>
      </p:sp>
      <p:sp>
        <p:nvSpPr>
          <p:cNvPr id="13324" name="Line 10"/>
          <p:cNvSpPr>
            <a:spLocks noChangeShapeType="1"/>
          </p:cNvSpPr>
          <p:nvPr/>
        </p:nvSpPr>
        <p:spPr bwMode="auto">
          <a:xfrm>
            <a:off x="4495800" y="4572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Line 11"/>
          <p:cNvSpPr>
            <a:spLocks noChangeShapeType="1"/>
          </p:cNvSpPr>
          <p:nvPr/>
        </p:nvSpPr>
        <p:spPr bwMode="auto">
          <a:xfrm>
            <a:off x="6096000" y="4572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6" name="Line 12"/>
          <p:cNvSpPr>
            <a:spLocks noChangeShapeType="1"/>
          </p:cNvSpPr>
          <p:nvPr/>
        </p:nvSpPr>
        <p:spPr bwMode="auto">
          <a:xfrm>
            <a:off x="6248400" y="47244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7" name="Text Box 13"/>
          <p:cNvSpPr txBox="1">
            <a:spLocks noChangeArrowheads="1"/>
          </p:cNvSpPr>
          <p:nvPr/>
        </p:nvSpPr>
        <p:spPr bwMode="auto">
          <a:xfrm>
            <a:off x="6232525" y="48418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Vt</a:t>
            </a:r>
          </a:p>
        </p:txBody>
      </p:sp>
      <p:sp>
        <p:nvSpPr>
          <p:cNvPr id="13328" name="Text Box 14"/>
          <p:cNvSpPr txBox="1">
            <a:spLocks noChangeArrowheads="1"/>
          </p:cNvSpPr>
          <p:nvPr/>
        </p:nvSpPr>
        <p:spPr bwMode="auto">
          <a:xfrm>
            <a:off x="6308725" y="3927475"/>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It</a:t>
            </a:r>
          </a:p>
        </p:txBody>
      </p:sp>
      <p:sp>
        <p:nvSpPr>
          <p:cNvPr id="13329" name="Text Box 15"/>
          <p:cNvSpPr txBox="1">
            <a:spLocks noChangeArrowheads="1"/>
          </p:cNvSpPr>
          <p:nvPr/>
        </p:nvSpPr>
        <p:spPr bwMode="auto">
          <a:xfrm>
            <a:off x="7756525" y="4841875"/>
            <a:ext cx="8159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Z</a:t>
            </a:r>
            <a:r>
              <a:rPr kumimoji="1" lang="en-US" altLang="zh-TW" baseline="-25000"/>
              <a:t>L</a:t>
            </a:r>
            <a:r>
              <a:rPr kumimoji="1" lang="en-US" altLang="zh-TW"/>
              <a:t>=</a:t>
            </a:r>
          </a:p>
          <a:p>
            <a:pPr eaLnBrk="1" hangingPunct="1"/>
            <a:r>
              <a:rPr kumimoji="1" lang="en-US" altLang="zh-TW"/>
              <a:t>Load</a:t>
            </a:r>
          </a:p>
        </p:txBody>
      </p:sp>
      <p:sp>
        <p:nvSpPr>
          <p:cNvPr id="13330" name="Oval 16"/>
          <p:cNvSpPr>
            <a:spLocks noChangeArrowheads="1"/>
          </p:cNvSpPr>
          <p:nvPr/>
        </p:nvSpPr>
        <p:spPr bwMode="auto">
          <a:xfrm>
            <a:off x="5638800" y="4267200"/>
            <a:ext cx="609600" cy="1676400"/>
          </a:xfrm>
          <a:prstGeom prst="ellipse">
            <a:avLst/>
          </a:prstGeom>
          <a:noFill/>
          <a:ln w="952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13331" name="Line 17"/>
          <p:cNvSpPr>
            <a:spLocks noChangeShapeType="1"/>
          </p:cNvSpPr>
          <p:nvPr/>
        </p:nvSpPr>
        <p:spPr bwMode="auto">
          <a:xfrm>
            <a:off x="1905000" y="52578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2" name="Text Box 18"/>
          <p:cNvSpPr txBox="1">
            <a:spLocks noChangeArrowheads="1"/>
          </p:cNvSpPr>
          <p:nvPr/>
        </p:nvSpPr>
        <p:spPr bwMode="auto">
          <a:xfrm>
            <a:off x="1524000" y="50292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Z</a:t>
            </a:r>
            <a:r>
              <a:rPr kumimoji="1" lang="en-US" altLang="zh-TW" baseline="-25000"/>
              <a:t>0</a:t>
            </a:r>
            <a:endParaRPr kumimoji="1" lang="en-US" altLang="zh-TW"/>
          </a:p>
        </p:txBody>
      </p:sp>
      <p:sp>
        <p:nvSpPr>
          <p:cNvPr id="13333" name="Text Box 19"/>
          <p:cNvSpPr txBox="1">
            <a:spLocks noChangeArrowheads="1"/>
          </p:cNvSpPr>
          <p:nvPr/>
        </p:nvSpPr>
        <p:spPr bwMode="auto">
          <a:xfrm>
            <a:off x="3429000" y="50292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Vi</a:t>
            </a:r>
          </a:p>
        </p:txBody>
      </p:sp>
      <p:sp>
        <p:nvSpPr>
          <p:cNvPr id="13334" name="Line 20"/>
          <p:cNvSpPr>
            <a:spLocks noChangeShapeType="1"/>
          </p:cNvSpPr>
          <p:nvPr/>
        </p:nvSpPr>
        <p:spPr bwMode="auto">
          <a:xfrm flipV="1">
            <a:off x="6096000" y="49530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5" name="Freeform 21"/>
          <p:cNvSpPr>
            <a:spLocks/>
          </p:cNvSpPr>
          <p:nvPr/>
        </p:nvSpPr>
        <p:spPr bwMode="auto">
          <a:xfrm>
            <a:off x="5029200" y="3505200"/>
            <a:ext cx="2362200" cy="457200"/>
          </a:xfrm>
          <a:custGeom>
            <a:avLst/>
            <a:gdLst>
              <a:gd name="T0" fmla="*/ 0 w 1488"/>
              <a:gd name="T1" fmla="*/ 2147483647 h 152"/>
              <a:gd name="T2" fmla="*/ 2147483647 w 1488"/>
              <a:gd name="T3" fmla="*/ 2147483647 h 152"/>
              <a:gd name="T4" fmla="*/ 2147483647 w 1488"/>
              <a:gd name="T5" fmla="*/ 2147483647 h 152"/>
              <a:gd name="T6" fmla="*/ 0 60000 65536"/>
              <a:gd name="T7" fmla="*/ 0 60000 65536"/>
              <a:gd name="T8" fmla="*/ 0 60000 65536"/>
            </a:gdLst>
            <a:ahLst/>
            <a:cxnLst>
              <a:cxn ang="T6">
                <a:pos x="T0" y="T1"/>
              </a:cxn>
              <a:cxn ang="T7">
                <a:pos x="T2" y="T3"/>
              </a:cxn>
              <a:cxn ang="T8">
                <a:pos x="T4" y="T5"/>
              </a:cxn>
            </a:cxnLst>
            <a:rect l="0" t="0" r="r" b="b"/>
            <a:pathLst>
              <a:path w="1488" h="152">
                <a:moveTo>
                  <a:pt x="0" y="104"/>
                </a:moveTo>
                <a:cubicBezTo>
                  <a:pt x="212" y="52"/>
                  <a:pt x="424" y="0"/>
                  <a:pt x="672" y="8"/>
                </a:cubicBezTo>
                <a:cubicBezTo>
                  <a:pt x="920" y="16"/>
                  <a:pt x="1204" y="84"/>
                  <a:pt x="1488" y="152"/>
                </a:cubicBezTo>
              </a:path>
            </a:pathLst>
          </a:custGeom>
          <a:noFill/>
          <a:ln w="38100"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6" name="Text Box 22"/>
          <p:cNvSpPr txBox="1">
            <a:spLocks noChangeArrowheads="1"/>
          </p:cNvSpPr>
          <p:nvPr/>
        </p:nvSpPr>
        <p:spPr bwMode="auto">
          <a:xfrm>
            <a:off x="7315200" y="3733800"/>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lang="en-US" altLang="zh-TW" sz="2000">
                <a:solidFill>
                  <a:srgbClr val="FF0066"/>
                </a:solidFill>
              </a:rPr>
              <a:t>T=Vt/Vi</a:t>
            </a:r>
            <a:endParaRPr lang="en-US" altLang="zh-TW" sz="2000"/>
          </a:p>
        </p:txBody>
      </p:sp>
      <p:sp>
        <p:nvSpPr>
          <p:cNvPr id="13337" name="Freeform 23"/>
          <p:cNvSpPr>
            <a:spLocks/>
          </p:cNvSpPr>
          <p:nvPr/>
        </p:nvSpPr>
        <p:spPr bwMode="auto">
          <a:xfrm>
            <a:off x="5181600" y="3657600"/>
            <a:ext cx="1447800" cy="609600"/>
          </a:xfrm>
          <a:custGeom>
            <a:avLst/>
            <a:gdLst>
              <a:gd name="T0" fmla="*/ 0 w 648"/>
              <a:gd name="T1" fmla="*/ 2147483647 h 192"/>
              <a:gd name="T2" fmla="*/ 2147483647 w 648"/>
              <a:gd name="T3" fmla="*/ 0 h 192"/>
              <a:gd name="T4" fmla="*/ 2147483647 w 648"/>
              <a:gd name="T5" fmla="*/ 2147483647 h 192"/>
              <a:gd name="T6" fmla="*/ 2147483647 w 648"/>
              <a:gd name="T7" fmla="*/ 2147483647 h 192"/>
              <a:gd name="T8" fmla="*/ 2147483647 w 648"/>
              <a:gd name="T9" fmla="*/ 2147483647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8" h="192">
                <a:moveTo>
                  <a:pt x="0" y="48"/>
                </a:moveTo>
                <a:cubicBezTo>
                  <a:pt x="140" y="24"/>
                  <a:pt x="280" y="0"/>
                  <a:pt x="384" y="0"/>
                </a:cubicBezTo>
                <a:cubicBezTo>
                  <a:pt x="488" y="0"/>
                  <a:pt x="600" y="24"/>
                  <a:pt x="624" y="48"/>
                </a:cubicBezTo>
                <a:cubicBezTo>
                  <a:pt x="648" y="72"/>
                  <a:pt x="592" y="120"/>
                  <a:pt x="528" y="144"/>
                </a:cubicBezTo>
                <a:cubicBezTo>
                  <a:pt x="464" y="168"/>
                  <a:pt x="352" y="180"/>
                  <a:pt x="240" y="192"/>
                </a:cubicBezTo>
              </a:path>
            </a:pathLst>
          </a:custGeom>
          <a:noFill/>
          <a:ln w="38100" cap="flat" cmpd="sng">
            <a:solidFill>
              <a:srgbClr val="33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8" name="Text Box 24"/>
          <p:cNvSpPr txBox="1">
            <a:spLocks noChangeArrowheads="1"/>
          </p:cNvSpPr>
          <p:nvPr/>
        </p:nvSpPr>
        <p:spPr bwMode="auto">
          <a:xfrm>
            <a:off x="4648200" y="36576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solidFill>
                  <a:srgbClr val="3333CC"/>
                </a:solidFill>
              </a:rPr>
              <a:t>R</a:t>
            </a:r>
            <a:r>
              <a:rPr kumimoji="1" lang="en-US" altLang="zh-TW" baseline="-25000">
                <a:solidFill>
                  <a:srgbClr val="3333CC"/>
                </a:solidFill>
              </a:rPr>
              <a:t>2 </a:t>
            </a:r>
            <a:r>
              <a:rPr lang="en-US" altLang="zh-TW" sz="2000">
                <a:solidFill>
                  <a:srgbClr val="3333CC"/>
                </a:solidFill>
                <a:sym typeface="Symbol" pitchFamily="18" charset="2"/>
              </a:rPr>
              <a:t>=Vr/Vi</a:t>
            </a:r>
          </a:p>
        </p:txBody>
      </p:sp>
      <p:sp>
        <p:nvSpPr>
          <p:cNvPr id="13339" name="Oval 25"/>
          <p:cNvSpPr>
            <a:spLocks noChangeArrowheads="1"/>
          </p:cNvSpPr>
          <p:nvPr/>
        </p:nvSpPr>
        <p:spPr bwMode="auto">
          <a:xfrm>
            <a:off x="533400" y="5105400"/>
            <a:ext cx="6096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13340" name="Freeform 26"/>
          <p:cNvSpPr>
            <a:spLocks/>
          </p:cNvSpPr>
          <p:nvPr/>
        </p:nvSpPr>
        <p:spPr bwMode="auto">
          <a:xfrm>
            <a:off x="838200" y="4648200"/>
            <a:ext cx="1447800" cy="381000"/>
          </a:xfrm>
          <a:custGeom>
            <a:avLst/>
            <a:gdLst>
              <a:gd name="T0" fmla="*/ 0 w 1392"/>
              <a:gd name="T1" fmla="*/ 2147483647 h 240"/>
              <a:gd name="T2" fmla="*/ 0 w 1392"/>
              <a:gd name="T3" fmla="*/ 2147483647 h 240"/>
              <a:gd name="T4" fmla="*/ 2147483647 w 1392"/>
              <a:gd name="T5" fmla="*/ 2147483647 h 240"/>
              <a:gd name="T6" fmla="*/ 2147483647 w 1392"/>
              <a:gd name="T7" fmla="*/ 0 h 240"/>
              <a:gd name="T8" fmla="*/ 2147483647 w 1392"/>
              <a:gd name="T9" fmla="*/ 2147483647 h 240"/>
              <a:gd name="T10" fmla="*/ 2147483647 w 1392"/>
              <a:gd name="T11" fmla="*/ 0 h 240"/>
              <a:gd name="T12" fmla="*/ 2147483647 w 1392"/>
              <a:gd name="T13" fmla="*/ 2147483647 h 240"/>
              <a:gd name="T14" fmla="*/ 2147483647 w 1392"/>
              <a:gd name="T15" fmla="*/ 0 h 240"/>
              <a:gd name="T16" fmla="*/ 2147483647 w 1392"/>
              <a:gd name="T17" fmla="*/ 2147483647 h 240"/>
              <a:gd name="T18" fmla="*/ 2147483647 w 1392"/>
              <a:gd name="T19" fmla="*/ 2147483647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2" h="240">
                <a:moveTo>
                  <a:pt x="0" y="240"/>
                </a:moveTo>
                <a:lnTo>
                  <a:pt x="0" y="96"/>
                </a:lnTo>
                <a:lnTo>
                  <a:pt x="192" y="96"/>
                </a:lnTo>
                <a:lnTo>
                  <a:pt x="240" y="0"/>
                </a:lnTo>
                <a:lnTo>
                  <a:pt x="288" y="144"/>
                </a:lnTo>
                <a:lnTo>
                  <a:pt x="336" y="0"/>
                </a:lnTo>
                <a:lnTo>
                  <a:pt x="384" y="144"/>
                </a:lnTo>
                <a:lnTo>
                  <a:pt x="432" y="0"/>
                </a:lnTo>
                <a:lnTo>
                  <a:pt x="480" y="96"/>
                </a:lnTo>
                <a:lnTo>
                  <a:pt x="1392" y="96"/>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1" name="Line 27"/>
          <p:cNvSpPr>
            <a:spLocks noChangeShapeType="1"/>
          </p:cNvSpPr>
          <p:nvPr/>
        </p:nvSpPr>
        <p:spPr bwMode="auto">
          <a:xfrm>
            <a:off x="838200" y="5410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 name="Text Box 28"/>
          <p:cNvSpPr txBox="1">
            <a:spLocks noChangeArrowheads="1"/>
          </p:cNvSpPr>
          <p:nvPr/>
        </p:nvSpPr>
        <p:spPr bwMode="auto">
          <a:xfrm>
            <a:off x="593725" y="4994275"/>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Vs</a:t>
            </a:r>
          </a:p>
        </p:txBody>
      </p:sp>
      <p:sp>
        <p:nvSpPr>
          <p:cNvPr id="13343" name="Text Box 29"/>
          <p:cNvSpPr txBox="1">
            <a:spLocks noChangeArrowheads="1"/>
          </p:cNvSpPr>
          <p:nvPr/>
        </p:nvSpPr>
        <p:spPr bwMode="auto">
          <a:xfrm>
            <a:off x="898525" y="4232275"/>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Rs</a:t>
            </a:r>
          </a:p>
        </p:txBody>
      </p:sp>
      <p:sp>
        <p:nvSpPr>
          <p:cNvPr id="13344" name="Freeform 30"/>
          <p:cNvSpPr>
            <a:spLocks/>
          </p:cNvSpPr>
          <p:nvPr/>
        </p:nvSpPr>
        <p:spPr bwMode="auto">
          <a:xfrm>
            <a:off x="1981200" y="4495800"/>
            <a:ext cx="533400" cy="228600"/>
          </a:xfrm>
          <a:custGeom>
            <a:avLst/>
            <a:gdLst>
              <a:gd name="T0" fmla="*/ 0 w 336"/>
              <a:gd name="T1" fmla="*/ 2147483647 h 144"/>
              <a:gd name="T2" fmla="*/ 2147483647 w 336"/>
              <a:gd name="T3" fmla="*/ 0 h 144"/>
              <a:gd name="T4" fmla="*/ 2147483647 w 336"/>
              <a:gd name="T5" fmla="*/ 2147483647 h 144"/>
              <a:gd name="T6" fmla="*/ 0 60000 65536"/>
              <a:gd name="T7" fmla="*/ 0 60000 65536"/>
              <a:gd name="T8" fmla="*/ 0 60000 65536"/>
            </a:gdLst>
            <a:ahLst/>
            <a:cxnLst>
              <a:cxn ang="T6">
                <a:pos x="T0" y="T1"/>
              </a:cxn>
              <a:cxn ang="T7">
                <a:pos x="T2" y="T3"/>
              </a:cxn>
              <a:cxn ang="T8">
                <a:pos x="T4" y="T5"/>
              </a:cxn>
            </a:cxnLst>
            <a:rect l="0" t="0" r="r" b="b"/>
            <a:pathLst>
              <a:path w="336" h="144">
                <a:moveTo>
                  <a:pt x="0" y="144"/>
                </a:moveTo>
                <a:cubicBezTo>
                  <a:pt x="20" y="72"/>
                  <a:pt x="40" y="0"/>
                  <a:pt x="96" y="0"/>
                </a:cubicBezTo>
                <a:cubicBezTo>
                  <a:pt x="152" y="0"/>
                  <a:pt x="244" y="72"/>
                  <a:pt x="336" y="144"/>
                </a:cubicBezTo>
              </a:path>
            </a:pathLst>
          </a:custGeom>
          <a:noFill/>
          <a:ln w="38100" cap="flat" cmpd="sng">
            <a:solidFill>
              <a:srgbClr val="AD33A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5" name="Text Box 31"/>
          <p:cNvSpPr txBox="1">
            <a:spLocks noChangeArrowheads="1"/>
          </p:cNvSpPr>
          <p:nvPr/>
        </p:nvSpPr>
        <p:spPr bwMode="auto">
          <a:xfrm>
            <a:off x="1371600" y="3968750"/>
            <a:ext cx="1127125" cy="406400"/>
          </a:xfrm>
          <a:prstGeom prst="rect">
            <a:avLst/>
          </a:prstGeom>
          <a:noFill/>
          <a:ln w="9525">
            <a:solidFill>
              <a:srgbClr val="AD33A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lang="en-US" altLang="zh-TW" sz="2000">
                <a:solidFill>
                  <a:srgbClr val="AD33A1"/>
                </a:solidFill>
              </a:rPr>
              <a:t>A=Vi/Vs</a:t>
            </a:r>
            <a:endParaRPr lang="zh-TW" altLang="en-US" sz="2000"/>
          </a:p>
        </p:txBody>
      </p:sp>
      <p:sp>
        <p:nvSpPr>
          <p:cNvPr id="13346" name="Freeform 32"/>
          <p:cNvSpPr>
            <a:spLocks/>
          </p:cNvSpPr>
          <p:nvPr/>
        </p:nvSpPr>
        <p:spPr bwMode="auto">
          <a:xfrm>
            <a:off x="2438400" y="4953000"/>
            <a:ext cx="533400" cy="617538"/>
          </a:xfrm>
          <a:custGeom>
            <a:avLst/>
            <a:gdLst>
              <a:gd name="T0" fmla="*/ 2147483647 w 336"/>
              <a:gd name="T1" fmla="*/ 2147483647 h 344"/>
              <a:gd name="T2" fmla="*/ 2147483647 w 336"/>
              <a:gd name="T3" fmla="*/ 2147483647 h 344"/>
              <a:gd name="T4" fmla="*/ 0 w 336"/>
              <a:gd name="T5" fmla="*/ 2147483647 h 344"/>
              <a:gd name="T6" fmla="*/ 2147483647 w 336"/>
              <a:gd name="T7" fmla="*/ 2147483647 h 344"/>
              <a:gd name="T8" fmla="*/ 2147483647 w 336"/>
              <a:gd name="T9" fmla="*/ 2147483647 h 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44">
                <a:moveTo>
                  <a:pt x="336" y="56"/>
                </a:moveTo>
                <a:cubicBezTo>
                  <a:pt x="244" y="28"/>
                  <a:pt x="152" y="0"/>
                  <a:pt x="96" y="8"/>
                </a:cubicBezTo>
                <a:cubicBezTo>
                  <a:pt x="40" y="16"/>
                  <a:pt x="0" y="56"/>
                  <a:pt x="0" y="104"/>
                </a:cubicBezTo>
                <a:cubicBezTo>
                  <a:pt x="0" y="152"/>
                  <a:pt x="40" y="256"/>
                  <a:pt x="96" y="296"/>
                </a:cubicBezTo>
                <a:cubicBezTo>
                  <a:pt x="152" y="336"/>
                  <a:pt x="244" y="340"/>
                  <a:pt x="336" y="344"/>
                </a:cubicBezTo>
              </a:path>
            </a:pathLst>
          </a:cu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7" name="Text Box 33"/>
          <p:cNvSpPr txBox="1">
            <a:spLocks noChangeArrowheads="1"/>
          </p:cNvSpPr>
          <p:nvPr/>
        </p:nvSpPr>
        <p:spPr bwMode="auto">
          <a:xfrm>
            <a:off x="2514600" y="5029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solidFill>
                  <a:srgbClr val="000000"/>
                </a:solidFill>
              </a:rPr>
              <a:t>R</a:t>
            </a:r>
            <a:r>
              <a:rPr kumimoji="1" lang="en-US" altLang="zh-TW" baseline="-25000">
                <a:solidFill>
                  <a:srgbClr val="000000"/>
                </a:solidFill>
              </a:rPr>
              <a:t>1 </a:t>
            </a:r>
            <a:endParaRPr lang="en-US" altLang="zh-TW" sz="2000">
              <a:solidFill>
                <a:srgbClr val="3333CC"/>
              </a:solidFill>
              <a:sym typeface="Symbol" pitchFamily="18" charset="2"/>
            </a:endParaRPr>
          </a:p>
        </p:txBody>
      </p:sp>
      <p:sp>
        <p:nvSpPr>
          <p:cNvPr id="13348" name="Line 34"/>
          <p:cNvSpPr>
            <a:spLocks noChangeShapeType="1"/>
          </p:cNvSpPr>
          <p:nvPr/>
        </p:nvSpPr>
        <p:spPr bwMode="auto">
          <a:xfrm flipV="1">
            <a:off x="3962400" y="5029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9" name="Oval 35"/>
          <p:cNvSpPr>
            <a:spLocks noChangeArrowheads="1"/>
          </p:cNvSpPr>
          <p:nvPr/>
        </p:nvSpPr>
        <p:spPr bwMode="auto">
          <a:xfrm>
            <a:off x="2133600" y="46482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13350" name="Line 36"/>
          <p:cNvSpPr>
            <a:spLocks noChangeShapeType="1"/>
          </p:cNvSpPr>
          <p:nvPr/>
        </p:nvSpPr>
        <p:spPr bwMode="auto">
          <a:xfrm>
            <a:off x="2286000" y="4953000"/>
            <a:ext cx="3657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1" name="Line 37"/>
          <p:cNvSpPr>
            <a:spLocks noChangeShapeType="1"/>
          </p:cNvSpPr>
          <p:nvPr/>
        </p:nvSpPr>
        <p:spPr bwMode="auto">
          <a:xfrm>
            <a:off x="2286000" y="4648200"/>
            <a:ext cx="3657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2" name="Freeform 38"/>
          <p:cNvSpPr>
            <a:spLocks/>
          </p:cNvSpPr>
          <p:nvPr/>
        </p:nvSpPr>
        <p:spPr bwMode="auto">
          <a:xfrm>
            <a:off x="5943600" y="4648200"/>
            <a:ext cx="76200" cy="304800"/>
          </a:xfrm>
          <a:custGeom>
            <a:avLst/>
            <a:gdLst>
              <a:gd name="T0" fmla="*/ 0 w 48"/>
              <a:gd name="T1" fmla="*/ 0 h 192"/>
              <a:gd name="T2" fmla="*/ 2147483647 w 48"/>
              <a:gd name="T3" fmla="*/ 2147483647 h 192"/>
              <a:gd name="T4" fmla="*/ 0 w 48"/>
              <a:gd name="T5" fmla="*/ 2147483647 h 192"/>
              <a:gd name="T6" fmla="*/ 0 60000 65536"/>
              <a:gd name="T7" fmla="*/ 0 60000 65536"/>
              <a:gd name="T8" fmla="*/ 0 60000 65536"/>
            </a:gdLst>
            <a:ahLst/>
            <a:cxnLst>
              <a:cxn ang="T6">
                <a:pos x="T0" y="T1"/>
              </a:cxn>
              <a:cxn ang="T7">
                <a:pos x="T2" y="T3"/>
              </a:cxn>
              <a:cxn ang="T8">
                <a:pos x="T4" y="T5"/>
              </a:cxn>
            </a:cxnLst>
            <a:rect l="0" t="0" r="r" b="b"/>
            <a:pathLst>
              <a:path w="48" h="192">
                <a:moveTo>
                  <a:pt x="0" y="0"/>
                </a:moveTo>
                <a:cubicBezTo>
                  <a:pt x="24" y="32"/>
                  <a:pt x="48" y="64"/>
                  <a:pt x="48" y="96"/>
                </a:cubicBezTo>
                <a:cubicBezTo>
                  <a:pt x="48" y="128"/>
                  <a:pt x="24" y="160"/>
                  <a:pt x="0" y="19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3" name="Freeform 39"/>
          <p:cNvSpPr>
            <a:spLocks/>
          </p:cNvSpPr>
          <p:nvPr/>
        </p:nvSpPr>
        <p:spPr bwMode="auto">
          <a:xfrm>
            <a:off x="7315200" y="4800600"/>
            <a:ext cx="381000" cy="914400"/>
          </a:xfrm>
          <a:custGeom>
            <a:avLst/>
            <a:gdLst>
              <a:gd name="T0" fmla="*/ 0 w 240"/>
              <a:gd name="T1" fmla="*/ 0 h 576"/>
              <a:gd name="T2" fmla="*/ 2147483647 w 240"/>
              <a:gd name="T3" fmla="*/ 0 h 576"/>
              <a:gd name="T4" fmla="*/ 2147483647 w 240"/>
              <a:gd name="T5" fmla="*/ 2147483647 h 576"/>
              <a:gd name="T6" fmla="*/ 2147483647 w 240"/>
              <a:gd name="T7" fmla="*/ 2147483647 h 576"/>
              <a:gd name="T8" fmla="*/ 0 w 240"/>
              <a:gd name="T9" fmla="*/ 2147483647 h 576"/>
              <a:gd name="T10" fmla="*/ 2147483647 w 240"/>
              <a:gd name="T11" fmla="*/ 2147483647 h 576"/>
              <a:gd name="T12" fmla="*/ 0 w 240"/>
              <a:gd name="T13" fmla="*/ 2147483647 h 576"/>
              <a:gd name="T14" fmla="*/ 2147483647 w 240"/>
              <a:gd name="T15" fmla="*/ 2147483647 h 576"/>
              <a:gd name="T16" fmla="*/ 2147483647 w 240"/>
              <a:gd name="T17" fmla="*/ 2147483647 h 576"/>
              <a:gd name="T18" fmla="*/ 2147483647 w 240"/>
              <a:gd name="T19" fmla="*/ 2147483647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0" h="576">
                <a:moveTo>
                  <a:pt x="0" y="0"/>
                </a:moveTo>
                <a:lnTo>
                  <a:pt x="144" y="0"/>
                </a:lnTo>
                <a:lnTo>
                  <a:pt x="144" y="96"/>
                </a:lnTo>
                <a:lnTo>
                  <a:pt x="240" y="96"/>
                </a:lnTo>
                <a:lnTo>
                  <a:pt x="0" y="144"/>
                </a:lnTo>
                <a:lnTo>
                  <a:pt x="240" y="192"/>
                </a:lnTo>
                <a:lnTo>
                  <a:pt x="0" y="240"/>
                </a:lnTo>
                <a:lnTo>
                  <a:pt x="240" y="288"/>
                </a:lnTo>
                <a:lnTo>
                  <a:pt x="144" y="336"/>
                </a:lnTo>
                <a:lnTo>
                  <a:pt x="144" y="576"/>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4" name="Text Box 40"/>
          <p:cNvSpPr txBox="1">
            <a:spLocks noChangeArrowheads="1"/>
          </p:cNvSpPr>
          <p:nvPr/>
        </p:nvSpPr>
        <p:spPr bwMode="auto">
          <a:xfrm>
            <a:off x="1447800" y="5791200"/>
            <a:ext cx="155575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en-US" dirty="0"/>
              <a:t>Source end</a:t>
            </a:r>
          </a:p>
        </p:txBody>
      </p:sp>
      <p:sp>
        <p:nvSpPr>
          <p:cNvPr id="13355" name="Text Box 41"/>
          <p:cNvSpPr txBox="1">
            <a:spLocks noChangeArrowheads="1"/>
          </p:cNvSpPr>
          <p:nvPr/>
        </p:nvSpPr>
        <p:spPr bwMode="auto">
          <a:xfrm>
            <a:off x="5394325" y="5832475"/>
            <a:ext cx="1335088"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en-US"/>
              <a:t>Load end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sz="3200" dirty="0" smtClean="0"/>
              <a:t>Exercises for</a:t>
            </a:r>
            <a:br>
              <a:rPr lang="en-US" sz="3200" dirty="0" smtClean="0"/>
            </a:br>
            <a:r>
              <a:rPr lang="en-US" altLang="zh-TW" sz="3200" dirty="0"/>
              <a:t>Transmission lines </a:t>
            </a:r>
            <a:r>
              <a:rPr lang="en-US" sz="3200" dirty="0" smtClean="0"/>
              <a:t> </a:t>
            </a:r>
            <a:br>
              <a:rPr lang="en-US" sz="3200" dirty="0" smtClean="0"/>
            </a:br>
            <a:r>
              <a:rPr lang="en-US" sz="3200" dirty="0" smtClean="0"/>
              <a:t>Exercise 1</a:t>
            </a:r>
            <a:endParaRPr lang="en-US" sz="3200" dirty="0"/>
          </a:p>
        </p:txBody>
      </p:sp>
      <p:sp>
        <p:nvSpPr>
          <p:cNvPr id="3" name="Content Placeholder 2"/>
          <p:cNvSpPr>
            <a:spLocks noGrp="1"/>
          </p:cNvSpPr>
          <p:nvPr>
            <p:ph idx="1"/>
          </p:nvPr>
        </p:nvSpPr>
        <p:spPr/>
        <p:txBody>
          <a:bodyPr/>
          <a:lstStyle/>
          <a:p>
            <a:pPr marL="0" indent="0">
              <a:buNone/>
            </a:pPr>
            <a:r>
              <a:rPr lang="en-US" sz="2000" dirty="0" smtClean="0"/>
              <a:t>Assume a transmission line has a characteristic impedance of 50 Ohms and 10 meters long.</a:t>
            </a:r>
          </a:p>
          <a:p>
            <a:pPr marL="457200" indent="-457200">
              <a:buFont typeface="+mj-lt"/>
              <a:buAutoNum type="alphaLcParenR"/>
            </a:pPr>
            <a:r>
              <a:rPr lang="en-US" sz="2000" dirty="0"/>
              <a:t>What is the definition of an impedance at a certain point of a circuit ?</a:t>
            </a:r>
          </a:p>
          <a:p>
            <a:pPr marL="457200" indent="-457200">
              <a:buFont typeface="+mj-lt"/>
              <a:buAutoNum type="alphaLcParenR"/>
            </a:pPr>
            <a:endParaRPr lang="en-US" sz="2000" dirty="0" smtClean="0"/>
          </a:p>
          <a:p>
            <a:pPr marL="457200" indent="-457200">
              <a:buFont typeface="+mj-lt"/>
              <a:buAutoNum type="alphaLcParenR"/>
            </a:pPr>
            <a:r>
              <a:rPr lang="en-US" sz="2000" dirty="0" smtClean="0"/>
              <a:t>At the source end, what is the impedance looking into the transmission line?</a:t>
            </a:r>
          </a:p>
          <a:p>
            <a:pPr marL="457200" indent="-457200">
              <a:buFont typeface="+mj-lt"/>
              <a:buAutoNum type="alphaLcParenR"/>
            </a:pPr>
            <a:endParaRPr lang="en-US" sz="2000" dirty="0" smtClean="0"/>
          </a:p>
          <a:p>
            <a:pPr marL="457200" indent="-457200">
              <a:buFont typeface="+mj-lt"/>
              <a:buAutoNum type="alphaLcParenR"/>
            </a:pPr>
            <a:r>
              <a:rPr lang="en-US" sz="2000" dirty="0" smtClean="0"/>
              <a:t>At </a:t>
            </a:r>
            <a:r>
              <a:rPr lang="en-US" sz="2000" dirty="0"/>
              <a:t>a point X meters away from the source end inside the line</a:t>
            </a:r>
            <a:r>
              <a:rPr lang="en-US" sz="2000" dirty="0" smtClean="0"/>
              <a:t>, what is  </a:t>
            </a:r>
            <a:r>
              <a:rPr lang="en-US" sz="2000" dirty="0"/>
              <a:t>the impedance looking at </a:t>
            </a:r>
            <a:r>
              <a:rPr lang="en-US" sz="2000" dirty="0" smtClean="0"/>
              <a:t>that point? (Give </a:t>
            </a:r>
            <a:r>
              <a:rPr lang="en-US" sz="2000" dirty="0" smtClean="0"/>
              <a:t>your </a:t>
            </a:r>
            <a:r>
              <a:rPr lang="en-US" sz="2000" dirty="0" smtClean="0"/>
              <a:t>answers </a:t>
            </a:r>
            <a:r>
              <a:rPr lang="en-US" sz="2000" dirty="0"/>
              <a:t>for (i) </a:t>
            </a:r>
            <a:r>
              <a:rPr lang="en-US" sz="2000" dirty="0" smtClean="0"/>
              <a:t>X=3.2 </a:t>
            </a:r>
            <a:r>
              <a:rPr lang="en-US" sz="2000" dirty="0"/>
              <a:t>, and (ii) </a:t>
            </a:r>
            <a:r>
              <a:rPr lang="en-US" sz="2000" dirty="0" smtClean="0"/>
              <a:t>X=7.6.)</a:t>
            </a:r>
            <a:endParaRPr lang="en-US" sz="2000" dirty="0"/>
          </a:p>
          <a:p>
            <a:pPr marL="457200" indent="-457200">
              <a:buFont typeface="+mj-lt"/>
              <a:buAutoNum type="alphaLcParenR"/>
            </a:pPr>
            <a:endParaRPr lang="en-US" sz="2000" dirty="0" smtClean="0"/>
          </a:p>
          <a:p>
            <a:pPr marL="457200" indent="-457200">
              <a:buFont typeface="+mj-lt"/>
              <a:buAutoNum type="alphaLcParenR"/>
            </a:pPr>
            <a:r>
              <a:rPr lang="en-US" sz="2000" dirty="0" smtClean="0"/>
              <a:t>At </a:t>
            </a:r>
            <a:r>
              <a:rPr lang="en-US" sz="2000" dirty="0"/>
              <a:t>the </a:t>
            </a:r>
            <a:r>
              <a:rPr lang="en-US" sz="2000" dirty="0" smtClean="0"/>
              <a:t>load </a:t>
            </a:r>
            <a:r>
              <a:rPr lang="en-US" sz="2000" dirty="0"/>
              <a:t>end, what is the impedance looking </a:t>
            </a:r>
            <a:r>
              <a:rPr lang="en-US" sz="2000" dirty="0" smtClean="0"/>
              <a:t>into the </a:t>
            </a:r>
            <a:r>
              <a:rPr lang="en-US" sz="2000" dirty="0"/>
              <a:t>transmission line</a:t>
            </a:r>
            <a:r>
              <a:rPr lang="en-US" sz="2000" dirty="0" smtClean="0"/>
              <a:t>?</a:t>
            </a:r>
          </a:p>
          <a:p>
            <a:pPr marL="0" indent="0">
              <a:buNone/>
            </a:pPr>
            <a:endParaRPr lang="en-US" sz="2000" dirty="0" smtClean="0"/>
          </a:p>
          <a:p>
            <a:pPr marL="457200" indent="-457200">
              <a:buFont typeface="+mj-lt"/>
              <a:buAutoNum type="alphaLcParenR"/>
            </a:pPr>
            <a:endParaRPr lang="en-US" sz="2000" dirty="0"/>
          </a:p>
          <a:p>
            <a:pPr marL="457200" indent="-457200">
              <a:buFont typeface="+mj-lt"/>
              <a:buAutoNum type="alphaLcParenR"/>
            </a:pPr>
            <a:endParaRPr lang="en-US" sz="2000" dirty="0" smtClean="0"/>
          </a:p>
          <a:p>
            <a:endParaRPr lang="en-US" sz="2000" dirty="0"/>
          </a:p>
        </p:txBody>
      </p:sp>
      <p:sp>
        <p:nvSpPr>
          <p:cNvPr id="4" name="Footer Placeholder 3"/>
          <p:cNvSpPr>
            <a:spLocks noGrp="1"/>
          </p:cNvSpPr>
          <p:nvPr>
            <p:ph type="ftr" sz="quarter" idx="11"/>
          </p:nvPr>
        </p:nvSpPr>
        <p:spPr>
          <a:xfrm>
            <a:off x="5867400" y="6390290"/>
            <a:ext cx="2895600" cy="457200"/>
          </a:xfrm>
        </p:spPr>
        <p:txBody>
          <a:bodyPr/>
          <a:lstStyle/>
          <a:p>
            <a:pPr>
              <a:defRPr/>
            </a:pPr>
            <a:r>
              <a:rPr lang="en-US" altLang="zh-TW" smtClean="0"/>
              <a:t>Transmission lines (v.8b)</a:t>
            </a:r>
            <a:endParaRPr lang="en-US" altLang="zh-TW" dirty="0"/>
          </a:p>
        </p:txBody>
      </p:sp>
      <p:sp>
        <p:nvSpPr>
          <p:cNvPr id="5" name="Slide Number Placeholder 4"/>
          <p:cNvSpPr>
            <a:spLocks noGrp="1"/>
          </p:cNvSpPr>
          <p:nvPr>
            <p:ph type="sldNum" sz="quarter" idx="12"/>
          </p:nvPr>
        </p:nvSpPr>
        <p:spPr/>
        <p:txBody>
          <a:bodyPr/>
          <a:lstStyle/>
          <a:p>
            <a:fld id="{7079FC8A-BDDC-4D61-BA47-C532795FA328}" type="slidenum">
              <a:rPr lang="zh-TW" altLang="en-US" smtClean="0"/>
              <a:pPr/>
              <a:t>13</a:t>
            </a:fld>
            <a:endParaRPr lang="en-US" altLang="zh-TW"/>
          </a:p>
        </p:txBody>
      </p:sp>
      <p:sp>
        <p:nvSpPr>
          <p:cNvPr id="6" name="Rectangle 2"/>
          <p:cNvSpPr txBox="1">
            <a:spLocks noChangeArrowheads="1"/>
          </p:cNvSpPr>
          <p:nvPr/>
        </p:nvSpPr>
        <p:spPr bwMode="auto">
          <a:xfrm>
            <a:off x="3810000" y="134335"/>
            <a:ext cx="4332287" cy="1343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accent1"/>
              </a:buClr>
              <a:buFont typeface="Wingdings" pitchFamily="2" charset="2"/>
              <a:buChar char="l"/>
              <a:defRPr sz="3200">
                <a:solidFill>
                  <a:schemeClr val="tx1"/>
                </a:solidFill>
                <a:latin typeface="Arial" charset="0"/>
              </a:defRPr>
            </a:lvl1pPr>
            <a:lvl2pPr marL="742950" indent="-285750">
              <a:spcBef>
                <a:spcPct val="20000"/>
              </a:spcBef>
              <a:buClr>
                <a:schemeClr val="accent1"/>
              </a:buClr>
              <a:buFont typeface="Wingdings" pitchFamily="2" charset="2"/>
              <a:buChar char="¡"/>
              <a:defRPr sz="2700">
                <a:solidFill>
                  <a:schemeClr val="tx1"/>
                </a:solidFill>
                <a:latin typeface="Arial" charset="0"/>
              </a:defRPr>
            </a:lvl2pPr>
            <a:lvl3pPr marL="1143000" indent="-228600">
              <a:spcBef>
                <a:spcPct val="20000"/>
              </a:spcBef>
              <a:buClr>
                <a:schemeClr val="accent1"/>
              </a:buClr>
              <a:buFont typeface="Wingdings" pitchFamily="2" charset="2"/>
              <a:buChar char="l"/>
              <a:defRPr sz="2300">
                <a:solidFill>
                  <a:schemeClr val="tx1"/>
                </a:solidFill>
                <a:latin typeface="Arial" charset="0"/>
              </a:defRPr>
            </a:lvl3pPr>
            <a:lvl4pPr marL="1600200" indent="-228600">
              <a:spcBef>
                <a:spcPct val="20000"/>
              </a:spcBef>
              <a:buClr>
                <a:schemeClr val="accent1"/>
              </a:buClr>
              <a:buChar char="•"/>
              <a:defRPr sz="2000">
                <a:solidFill>
                  <a:schemeClr val="tx1"/>
                </a:solidFill>
                <a:latin typeface="Arial" charset="0"/>
              </a:defRPr>
            </a:lvl4pPr>
            <a:lvl5pPr marL="2057400" indent="-22860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FontTx/>
              <a:buNone/>
            </a:pPr>
            <a:r>
              <a:rPr lang="en-US" altLang="zh-TW" sz="2000" dirty="0">
                <a:latin typeface="Calibri" pitchFamily="34" charset="0"/>
                <a:cs typeface="Arial" charset="0"/>
              </a:rPr>
              <a:t>Student ID: __________________</a:t>
            </a:r>
            <a:br>
              <a:rPr lang="en-US" altLang="zh-TW" sz="2000" dirty="0">
                <a:latin typeface="Calibri" pitchFamily="34" charset="0"/>
                <a:cs typeface="Arial" charset="0"/>
              </a:rPr>
            </a:br>
            <a:r>
              <a:rPr lang="en-US" altLang="zh-TW" sz="2000" dirty="0">
                <a:latin typeface="Calibri" pitchFamily="34" charset="0"/>
                <a:cs typeface="Arial" charset="0"/>
              </a:rPr>
              <a:t>Name: ______________________</a:t>
            </a:r>
            <a:br>
              <a:rPr lang="en-US" altLang="zh-TW" sz="2000" dirty="0">
                <a:latin typeface="Calibri" pitchFamily="34" charset="0"/>
                <a:cs typeface="Arial" charset="0"/>
              </a:rPr>
            </a:br>
            <a:r>
              <a:rPr lang="en-US" altLang="zh-TW" sz="2000" dirty="0">
                <a:latin typeface="Calibri" pitchFamily="34" charset="0"/>
                <a:cs typeface="Arial" charset="0"/>
              </a:rPr>
              <a:t>Date:_______________ </a:t>
            </a:r>
          </a:p>
          <a:p>
            <a:pPr eaLnBrk="1" hangingPunct="1">
              <a:spcBef>
                <a:spcPct val="0"/>
              </a:spcBef>
              <a:buClrTx/>
              <a:buFontTx/>
              <a:buNone/>
            </a:pPr>
            <a:r>
              <a:rPr lang="en-US" altLang="zh-TW" sz="2000" dirty="0">
                <a:latin typeface="Calibri" pitchFamily="34" charset="0"/>
                <a:cs typeface="Arial" charset="0"/>
              </a:rPr>
              <a:t>(Submit this at the end of the lecture.)</a:t>
            </a:r>
          </a:p>
        </p:txBody>
      </p:sp>
    </p:spTree>
    <p:extLst>
      <p:ext uri="{BB962C8B-B14F-4D97-AF65-F5344CB8AC3E}">
        <p14:creationId xmlns:p14="http://schemas.microsoft.com/office/powerpoint/2010/main" val="2163949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rgbClr val="578963"/>
                </a:solidFill>
              </a:rPr>
              <a:t>Transmission lines (v.8b)</a:t>
            </a:r>
            <a:endParaRPr lang="en-US" altLang="zh-TW" sz="1400">
              <a:solidFill>
                <a:srgbClr val="578963"/>
              </a:solidFill>
            </a:endParaRPr>
          </a:p>
        </p:txBody>
      </p:sp>
      <p:sp>
        <p:nvSpPr>
          <p:cNvPr id="14339" name="Rectangle 7"/>
          <p:cNvSpPr>
            <a:spLocks noGrp="1" noChangeArrowheads="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F3CD8BCD-B22A-47C1-9B1A-2E07BDEB0351}" type="slidenum">
              <a:rPr lang="zh-TW" altLang="en-US" sz="1400">
                <a:solidFill>
                  <a:srgbClr val="578963"/>
                </a:solidFill>
              </a:rPr>
              <a:pPr/>
              <a:t>14</a:t>
            </a:fld>
            <a:endParaRPr lang="en-US" altLang="zh-TW" sz="1400">
              <a:solidFill>
                <a:srgbClr val="578963"/>
              </a:solidFill>
            </a:endParaRPr>
          </a:p>
        </p:txBody>
      </p:sp>
      <p:sp>
        <p:nvSpPr>
          <p:cNvPr id="14340" name="Rectangle 2"/>
          <p:cNvSpPr>
            <a:spLocks noGrp="1" noChangeArrowheads="1"/>
          </p:cNvSpPr>
          <p:nvPr>
            <p:ph type="ctrTitle"/>
          </p:nvPr>
        </p:nvSpPr>
        <p:spPr/>
        <p:txBody>
          <a:bodyPr/>
          <a:lstStyle/>
          <a:p>
            <a:pPr algn="ctr"/>
            <a:r>
              <a:rPr lang="en-US" altLang="zh-TW" smtClean="0"/>
              <a:t>Load-end reflection</a:t>
            </a:r>
            <a:endParaRPr lang="zh-TW" altLang="en-US" baseline="-25000" smtClean="0"/>
          </a:p>
        </p:txBody>
      </p:sp>
      <p:sp>
        <p:nvSpPr>
          <p:cNvPr id="14341" name="Rectangle 3"/>
          <p:cNvSpPr>
            <a:spLocks noGrp="1" noChangeArrowheads="1"/>
          </p:cNvSpPr>
          <p:nvPr>
            <p:ph type="subTitle" idx="1"/>
          </p:nvPr>
        </p:nvSpPr>
        <p:spPr/>
        <p:txBody>
          <a:bodyPr/>
          <a:lstStyle/>
          <a:p>
            <a:r>
              <a:rPr lang="en-US" altLang="zh-TW" dirty="0" smtClean="0"/>
              <a:t>Load-end reflective coefficient R</a:t>
            </a:r>
            <a:r>
              <a:rPr lang="en-US" altLang="zh-TW" baseline="-25000" dirty="0" smtClean="0"/>
              <a:t>2</a:t>
            </a:r>
          </a:p>
          <a:p>
            <a:r>
              <a:rPr lang="en-US" altLang="zh-TW" dirty="0" smtClean="0"/>
              <a:t>Output transmission function T</a:t>
            </a:r>
            <a:endParaRPr lang="zh-TW" altLang="en-US"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15363"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FF365D9A-80AF-4C32-ABE3-8ABDB43FA944}" type="slidenum">
              <a:rPr lang="zh-TW" altLang="en-US" sz="1400">
                <a:solidFill>
                  <a:schemeClr val="bg2"/>
                </a:solidFill>
              </a:rPr>
              <a:pPr/>
              <a:t>15</a:t>
            </a:fld>
            <a:endParaRPr lang="en-US" altLang="zh-TW" sz="1400">
              <a:solidFill>
                <a:schemeClr val="bg2"/>
              </a:solidFill>
            </a:endParaRPr>
          </a:p>
        </p:txBody>
      </p:sp>
      <p:sp>
        <p:nvSpPr>
          <p:cNvPr id="15364" name="Rectangle 2"/>
          <p:cNvSpPr>
            <a:spLocks noGrp="1" noChangeArrowheads="1"/>
          </p:cNvSpPr>
          <p:nvPr>
            <p:ph type="title"/>
          </p:nvPr>
        </p:nvSpPr>
        <p:spPr>
          <a:xfrm>
            <a:off x="685800" y="457200"/>
            <a:ext cx="7772400" cy="533400"/>
          </a:xfrm>
        </p:spPr>
        <p:txBody>
          <a:bodyPr/>
          <a:lstStyle/>
          <a:p>
            <a:r>
              <a:rPr lang="en-US" altLang="zh-TW" sz="3200" smtClean="0"/>
              <a:t>Find Load-end reflective coefficient R</a:t>
            </a:r>
            <a:r>
              <a:rPr lang="en-US" altLang="zh-TW" sz="3200" baseline="-25000" smtClean="0"/>
              <a:t>2</a:t>
            </a:r>
            <a:r>
              <a:rPr lang="en-US" altLang="zh-TW" sz="3200" smtClean="0"/>
              <a:t>=Vr/Vi</a:t>
            </a:r>
            <a:endParaRPr lang="en-US" altLang="zh-TW" baseline="-25000" smtClean="0"/>
          </a:p>
        </p:txBody>
      </p:sp>
      <p:sp>
        <p:nvSpPr>
          <p:cNvPr id="15365" name="Rectangle 3"/>
          <p:cNvSpPr>
            <a:spLocks noGrp="1" noChangeArrowheads="1"/>
          </p:cNvSpPr>
          <p:nvPr>
            <p:ph type="body" idx="1"/>
          </p:nvPr>
        </p:nvSpPr>
        <p:spPr>
          <a:xfrm>
            <a:off x="685800" y="1219200"/>
            <a:ext cx="7772400" cy="4876800"/>
          </a:xfrm>
        </p:spPr>
        <p:txBody>
          <a:bodyPr/>
          <a:lstStyle/>
          <a:p>
            <a:pPr>
              <a:lnSpc>
                <a:spcPct val="90000"/>
              </a:lnSpc>
            </a:pPr>
            <a:r>
              <a:rPr lang="en-US" altLang="zh-TW" dirty="0" err="1" smtClean="0"/>
              <a:t>Vt</a:t>
            </a:r>
            <a:r>
              <a:rPr lang="en-US" altLang="zh-TW" dirty="0" smtClean="0"/>
              <a:t>=</a:t>
            </a:r>
            <a:r>
              <a:rPr lang="en-US" altLang="zh-TW" dirty="0" err="1" smtClean="0"/>
              <a:t>Vi+Vr</a:t>
            </a:r>
            <a:r>
              <a:rPr lang="en-US" altLang="zh-TW" dirty="0" smtClean="0"/>
              <a:t> </a:t>
            </a:r>
          </a:p>
          <a:p>
            <a:pPr>
              <a:lnSpc>
                <a:spcPct val="90000"/>
              </a:lnSpc>
            </a:pPr>
            <a:r>
              <a:rPr lang="en-US" altLang="zh-TW" dirty="0" smtClean="0"/>
              <a:t>Vi=Ii Z</a:t>
            </a:r>
            <a:r>
              <a:rPr lang="en-US" altLang="zh-TW" baseline="-25000" dirty="0" smtClean="0"/>
              <a:t>0</a:t>
            </a:r>
          </a:p>
          <a:p>
            <a:pPr>
              <a:lnSpc>
                <a:spcPct val="90000"/>
              </a:lnSpc>
            </a:pPr>
            <a:r>
              <a:rPr lang="en-US" altLang="zh-TW" dirty="0" smtClean="0"/>
              <a:t>Ii</a:t>
            </a:r>
            <a:r>
              <a:rPr lang="en-US" altLang="zh-TW" dirty="0" smtClean="0">
                <a:solidFill>
                  <a:srgbClr val="000000"/>
                </a:solidFill>
              </a:rPr>
              <a:t>-</a:t>
            </a:r>
            <a:r>
              <a:rPr lang="en-US" altLang="zh-TW" dirty="0" smtClean="0"/>
              <a:t> </a:t>
            </a:r>
            <a:r>
              <a:rPr lang="en-US" altLang="zh-TW" dirty="0" err="1" smtClean="0"/>
              <a:t>Ir</a:t>
            </a:r>
            <a:r>
              <a:rPr lang="en-US" altLang="zh-TW" dirty="0" smtClean="0"/>
              <a:t> =It </a:t>
            </a:r>
            <a:r>
              <a:rPr lang="en-US" altLang="zh-TW" sz="1800" dirty="0" smtClean="0"/>
              <a:t>(</a:t>
            </a:r>
            <a:r>
              <a:rPr lang="en-US" altLang="zh-TW" sz="1800" dirty="0" err="1" smtClean="0"/>
              <a:t>kircoff</a:t>
            </a:r>
            <a:r>
              <a:rPr lang="en-US" altLang="zh-TW" sz="1800" dirty="0" smtClean="0"/>
              <a:t> law)</a:t>
            </a:r>
          </a:p>
          <a:p>
            <a:pPr>
              <a:lnSpc>
                <a:spcPct val="90000"/>
              </a:lnSpc>
            </a:pPr>
            <a:r>
              <a:rPr lang="en-US" altLang="zh-TW" dirty="0" smtClean="0"/>
              <a:t>Vi/Z</a:t>
            </a:r>
            <a:r>
              <a:rPr lang="en-US" altLang="zh-TW" baseline="-25000" dirty="0" smtClean="0"/>
              <a:t>0</a:t>
            </a:r>
            <a:r>
              <a:rPr lang="en-US" altLang="zh-TW" dirty="0" smtClean="0"/>
              <a:t>-Vr/Z</a:t>
            </a:r>
            <a:r>
              <a:rPr lang="en-US" altLang="zh-TW" baseline="-25000" dirty="0" smtClean="0"/>
              <a:t>0</a:t>
            </a:r>
            <a:r>
              <a:rPr lang="en-US" altLang="zh-TW" dirty="0" smtClean="0"/>
              <a:t>=</a:t>
            </a:r>
            <a:r>
              <a:rPr lang="en-US" altLang="zh-TW" dirty="0" err="1" smtClean="0"/>
              <a:t>Vt</a:t>
            </a:r>
            <a:r>
              <a:rPr lang="en-US" altLang="zh-TW" dirty="0" smtClean="0"/>
              <a:t>/Z</a:t>
            </a:r>
            <a:r>
              <a:rPr lang="en-US" altLang="zh-TW" baseline="-25000" dirty="0" smtClean="0"/>
              <a:t>L</a:t>
            </a:r>
            <a:endParaRPr lang="en-US" altLang="zh-TW" dirty="0" smtClean="0"/>
          </a:p>
          <a:p>
            <a:pPr>
              <a:lnSpc>
                <a:spcPct val="90000"/>
              </a:lnSpc>
            </a:pPr>
            <a:r>
              <a:rPr lang="en-US" altLang="zh-TW" dirty="0" smtClean="0"/>
              <a:t>Vi/Z</a:t>
            </a:r>
            <a:r>
              <a:rPr lang="en-US" altLang="zh-TW" baseline="-25000" dirty="0" smtClean="0"/>
              <a:t>0</a:t>
            </a:r>
            <a:r>
              <a:rPr lang="en-US" altLang="zh-TW" dirty="0" smtClean="0"/>
              <a:t>-Vr/ Z</a:t>
            </a:r>
            <a:r>
              <a:rPr lang="en-US" altLang="zh-TW" baseline="-25000" dirty="0" smtClean="0"/>
              <a:t>0 </a:t>
            </a:r>
            <a:r>
              <a:rPr lang="en-US" altLang="zh-TW" dirty="0" smtClean="0"/>
              <a:t>=Vi/ Z</a:t>
            </a:r>
            <a:r>
              <a:rPr lang="en-US" altLang="zh-TW" baseline="-25000" dirty="0" smtClean="0"/>
              <a:t>L </a:t>
            </a:r>
            <a:r>
              <a:rPr lang="en-US" altLang="zh-TW" dirty="0" smtClean="0"/>
              <a:t>+</a:t>
            </a:r>
            <a:r>
              <a:rPr lang="en-US" altLang="zh-TW" dirty="0" err="1" smtClean="0"/>
              <a:t>Vr</a:t>
            </a:r>
            <a:r>
              <a:rPr lang="en-US" altLang="zh-TW" dirty="0" smtClean="0"/>
              <a:t>/Z</a:t>
            </a:r>
            <a:r>
              <a:rPr lang="en-US" altLang="zh-TW" baseline="-25000" dirty="0" smtClean="0"/>
              <a:t>L</a:t>
            </a:r>
          </a:p>
          <a:p>
            <a:pPr>
              <a:lnSpc>
                <a:spcPct val="90000"/>
              </a:lnSpc>
            </a:pPr>
            <a:r>
              <a:rPr lang="en-US" altLang="zh-TW" dirty="0" err="1" smtClean="0"/>
              <a:t>Vr</a:t>
            </a:r>
            <a:r>
              <a:rPr lang="en-US" altLang="zh-TW" dirty="0" smtClean="0"/>
              <a:t>/ Z</a:t>
            </a:r>
            <a:r>
              <a:rPr lang="en-US" altLang="zh-TW" baseline="-25000" dirty="0" smtClean="0"/>
              <a:t>0</a:t>
            </a:r>
            <a:r>
              <a:rPr lang="en-US" altLang="zh-TW" dirty="0" smtClean="0"/>
              <a:t>+Vr/ Z</a:t>
            </a:r>
            <a:r>
              <a:rPr lang="en-US" altLang="zh-TW" baseline="-25000" dirty="0" smtClean="0"/>
              <a:t>L </a:t>
            </a:r>
            <a:r>
              <a:rPr lang="en-US" altLang="zh-TW" dirty="0" smtClean="0"/>
              <a:t>= Vi/ Z</a:t>
            </a:r>
            <a:r>
              <a:rPr lang="en-US" altLang="zh-TW" baseline="-25000" dirty="0" smtClean="0"/>
              <a:t>0</a:t>
            </a:r>
            <a:r>
              <a:rPr lang="en-US" altLang="zh-TW" dirty="0" smtClean="0"/>
              <a:t>-Vi/Z</a:t>
            </a:r>
            <a:r>
              <a:rPr lang="en-US" altLang="zh-TW" baseline="-25000" dirty="0" smtClean="0"/>
              <a:t>L</a:t>
            </a:r>
          </a:p>
          <a:p>
            <a:pPr>
              <a:lnSpc>
                <a:spcPct val="90000"/>
              </a:lnSpc>
            </a:pPr>
            <a:r>
              <a:rPr lang="en-US" altLang="zh-TW" dirty="0" smtClean="0"/>
              <a:t>after rearrangement, hence</a:t>
            </a:r>
            <a:endParaRPr lang="en-US" altLang="zh-TW" baseline="-25000" dirty="0" smtClean="0"/>
          </a:p>
          <a:p>
            <a:pPr>
              <a:lnSpc>
                <a:spcPct val="90000"/>
              </a:lnSpc>
            </a:pPr>
            <a:r>
              <a:rPr lang="en-US" altLang="zh-TW" dirty="0" smtClean="0"/>
              <a:t>R</a:t>
            </a:r>
            <a:r>
              <a:rPr lang="en-US" altLang="zh-TW" baseline="-25000" dirty="0" smtClean="0"/>
              <a:t>2</a:t>
            </a:r>
            <a:r>
              <a:rPr lang="en-US" altLang="zh-TW" dirty="0" smtClean="0"/>
              <a:t>=</a:t>
            </a:r>
            <a:r>
              <a:rPr lang="en-US" altLang="zh-TW" dirty="0" err="1" smtClean="0"/>
              <a:t>Vr</a:t>
            </a:r>
            <a:r>
              <a:rPr lang="en-US" altLang="zh-TW" dirty="0" smtClean="0"/>
              <a:t>/Vi=   [Z</a:t>
            </a:r>
            <a:r>
              <a:rPr lang="en-US" altLang="zh-TW" baseline="-25000" dirty="0" smtClean="0"/>
              <a:t>L</a:t>
            </a:r>
            <a:r>
              <a:rPr lang="en-US" altLang="zh-TW" dirty="0" smtClean="0"/>
              <a:t>- Z</a:t>
            </a:r>
            <a:r>
              <a:rPr lang="en-US" altLang="zh-TW" baseline="-25000" dirty="0" smtClean="0"/>
              <a:t>0</a:t>
            </a:r>
            <a:r>
              <a:rPr lang="en-US" altLang="zh-TW" dirty="0" smtClean="0"/>
              <a:t> ]/ [Z</a:t>
            </a:r>
            <a:r>
              <a:rPr lang="en-US" altLang="zh-TW" baseline="-25000" dirty="0" smtClean="0"/>
              <a:t>L </a:t>
            </a:r>
            <a:r>
              <a:rPr lang="en-US" altLang="zh-TW" dirty="0" smtClean="0"/>
              <a:t>+ Z</a:t>
            </a:r>
            <a:r>
              <a:rPr lang="en-US" altLang="zh-TW" baseline="-25000" dirty="0" smtClean="0"/>
              <a:t>0 </a:t>
            </a:r>
            <a:r>
              <a:rPr lang="en-US" altLang="zh-TW" dirty="0" smtClean="0"/>
              <a:t>]       </a:t>
            </a:r>
          </a:p>
          <a:p>
            <a:pPr>
              <a:lnSpc>
                <a:spcPct val="90000"/>
              </a:lnSpc>
            </a:pPr>
            <a:endParaRPr lang="zh-TW" altLang="zh-TW" dirty="0" smtClean="0"/>
          </a:p>
        </p:txBody>
      </p:sp>
      <p:sp>
        <p:nvSpPr>
          <p:cNvPr id="15366" name="Rectangle 25"/>
          <p:cNvSpPr>
            <a:spLocks noChangeArrowheads="1"/>
          </p:cNvSpPr>
          <p:nvPr/>
        </p:nvSpPr>
        <p:spPr bwMode="auto">
          <a:xfrm>
            <a:off x="304800" y="4953000"/>
            <a:ext cx="7010400" cy="121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grpSp>
        <p:nvGrpSpPr>
          <p:cNvPr id="15367" name="Group 36"/>
          <p:cNvGrpSpPr>
            <a:grpSpLocks/>
          </p:cNvGrpSpPr>
          <p:nvPr/>
        </p:nvGrpSpPr>
        <p:grpSpPr bwMode="auto">
          <a:xfrm>
            <a:off x="4038600" y="990600"/>
            <a:ext cx="5137150" cy="2438400"/>
            <a:chOff x="2256" y="624"/>
            <a:chExt cx="3236" cy="1536"/>
          </a:xfrm>
        </p:grpSpPr>
        <p:sp>
          <p:nvSpPr>
            <p:cNvPr id="15371" name="Line 4"/>
            <p:cNvSpPr>
              <a:spLocks noChangeShapeType="1"/>
            </p:cNvSpPr>
            <p:nvPr/>
          </p:nvSpPr>
          <p:spPr bwMode="auto">
            <a:xfrm>
              <a:off x="2880" y="1440"/>
              <a:ext cx="864" cy="0"/>
            </a:xfrm>
            <a:prstGeom prst="line">
              <a:avLst/>
            </a:prstGeom>
            <a:noFill/>
            <a:ln w="57150" cmpd="thinThick">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2" name="Line 5"/>
            <p:cNvSpPr>
              <a:spLocks noChangeShapeType="1"/>
            </p:cNvSpPr>
            <p:nvPr/>
          </p:nvSpPr>
          <p:spPr bwMode="auto">
            <a:xfrm>
              <a:off x="3840" y="1440"/>
              <a:ext cx="86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3" name="Line 6"/>
            <p:cNvSpPr>
              <a:spLocks noChangeShapeType="1"/>
            </p:cNvSpPr>
            <p:nvPr/>
          </p:nvSpPr>
          <p:spPr bwMode="auto">
            <a:xfrm>
              <a:off x="2880" y="1824"/>
              <a:ext cx="18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4" name="Line 7"/>
            <p:cNvSpPr>
              <a:spLocks noChangeShapeType="1"/>
            </p:cNvSpPr>
            <p:nvPr/>
          </p:nvSpPr>
          <p:spPr bwMode="auto">
            <a:xfrm flipV="1">
              <a:off x="3792" y="1536"/>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5" name="Text Box 8"/>
            <p:cNvSpPr txBox="1">
              <a:spLocks noChangeArrowheads="1"/>
            </p:cNvSpPr>
            <p:nvPr/>
          </p:nvSpPr>
          <p:spPr bwMode="auto">
            <a:xfrm>
              <a:off x="2966" y="1130"/>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Ii</a:t>
              </a:r>
            </a:p>
          </p:txBody>
        </p:sp>
        <p:sp>
          <p:nvSpPr>
            <p:cNvPr id="15376" name="Line 9"/>
            <p:cNvSpPr>
              <a:spLocks noChangeShapeType="1"/>
            </p:cNvSpPr>
            <p:nvPr/>
          </p:nvSpPr>
          <p:spPr bwMode="auto">
            <a:xfrm flipH="1">
              <a:off x="3408" y="1296"/>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7" name="Text Box 10"/>
            <p:cNvSpPr txBox="1">
              <a:spLocks noChangeArrowheads="1"/>
            </p:cNvSpPr>
            <p:nvPr/>
          </p:nvSpPr>
          <p:spPr bwMode="auto">
            <a:xfrm>
              <a:off x="3350" y="938"/>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Ir</a:t>
              </a:r>
            </a:p>
          </p:txBody>
        </p:sp>
        <p:sp>
          <p:nvSpPr>
            <p:cNvPr id="15378" name="Text Box 11"/>
            <p:cNvSpPr txBox="1">
              <a:spLocks noChangeArrowheads="1"/>
            </p:cNvSpPr>
            <p:nvPr/>
          </p:nvSpPr>
          <p:spPr bwMode="auto">
            <a:xfrm>
              <a:off x="3446" y="1466"/>
              <a:ext cx="3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Vr</a:t>
              </a:r>
            </a:p>
          </p:txBody>
        </p:sp>
        <p:sp>
          <p:nvSpPr>
            <p:cNvPr id="15379" name="Line 12"/>
            <p:cNvSpPr>
              <a:spLocks noChangeShapeType="1"/>
            </p:cNvSpPr>
            <p:nvPr/>
          </p:nvSpPr>
          <p:spPr bwMode="auto">
            <a:xfrm>
              <a:off x="2880" y="1392"/>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0" name="Line 13"/>
            <p:cNvSpPr>
              <a:spLocks noChangeShapeType="1"/>
            </p:cNvSpPr>
            <p:nvPr/>
          </p:nvSpPr>
          <p:spPr bwMode="auto">
            <a:xfrm>
              <a:off x="3936" y="1296"/>
              <a:ext cx="1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1" name="Line 14"/>
            <p:cNvSpPr>
              <a:spLocks noChangeShapeType="1"/>
            </p:cNvSpPr>
            <p:nvPr/>
          </p:nvSpPr>
          <p:spPr bwMode="auto">
            <a:xfrm>
              <a:off x="4032" y="1392"/>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2" name="Text Box 15"/>
            <p:cNvSpPr txBox="1">
              <a:spLocks noChangeArrowheads="1"/>
            </p:cNvSpPr>
            <p:nvPr/>
          </p:nvSpPr>
          <p:spPr bwMode="auto">
            <a:xfrm>
              <a:off x="4022" y="1466"/>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Vt</a:t>
              </a:r>
            </a:p>
          </p:txBody>
        </p:sp>
        <p:sp>
          <p:nvSpPr>
            <p:cNvPr id="15383" name="Text Box 16"/>
            <p:cNvSpPr txBox="1">
              <a:spLocks noChangeArrowheads="1"/>
            </p:cNvSpPr>
            <p:nvPr/>
          </p:nvSpPr>
          <p:spPr bwMode="auto">
            <a:xfrm>
              <a:off x="4070" y="890"/>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It</a:t>
              </a:r>
            </a:p>
          </p:txBody>
        </p:sp>
        <p:sp>
          <p:nvSpPr>
            <p:cNvPr id="15384" name="Freeform 17"/>
            <p:cNvSpPr>
              <a:spLocks/>
            </p:cNvSpPr>
            <p:nvPr/>
          </p:nvSpPr>
          <p:spPr bwMode="auto">
            <a:xfrm>
              <a:off x="4704" y="1440"/>
              <a:ext cx="240" cy="384"/>
            </a:xfrm>
            <a:custGeom>
              <a:avLst/>
              <a:gdLst>
                <a:gd name="T0" fmla="*/ 0 w 240"/>
                <a:gd name="T1" fmla="*/ 0 h 384"/>
                <a:gd name="T2" fmla="*/ 192 w 240"/>
                <a:gd name="T3" fmla="*/ 0 h 384"/>
                <a:gd name="T4" fmla="*/ 192 w 240"/>
                <a:gd name="T5" fmla="*/ 96 h 384"/>
                <a:gd name="T6" fmla="*/ 96 w 240"/>
                <a:gd name="T7" fmla="*/ 144 h 384"/>
                <a:gd name="T8" fmla="*/ 240 w 240"/>
                <a:gd name="T9" fmla="*/ 192 h 384"/>
                <a:gd name="T10" fmla="*/ 96 w 240"/>
                <a:gd name="T11" fmla="*/ 240 h 384"/>
                <a:gd name="T12" fmla="*/ 240 w 240"/>
                <a:gd name="T13" fmla="*/ 288 h 384"/>
                <a:gd name="T14" fmla="*/ 144 w 240"/>
                <a:gd name="T15" fmla="*/ 288 h 384"/>
                <a:gd name="T16" fmla="*/ 144 w 240"/>
                <a:gd name="T17" fmla="*/ 384 h 384"/>
                <a:gd name="T18" fmla="*/ 0 w 240"/>
                <a:gd name="T19" fmla="*/ 384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0" h="384">
                  <a:moveTo>
                    <a:pt x="0" y="0"/>
                  </a:moveTo>
                  <a:lnTo>
                    <a:pt x="192" y="0"/>
                  </a:lnTo>
                  <a:lnTo>
                    <a:pt x="192" y="96"/>
                  </a:lnTo>
                  <a:lnTo>
                    <a:pt x="96" y="144"/>
                  </a:lnTo>
                  <a:lnTo>
                    <a:pt x="240" y="192"/>
                  </a:lnTo>
                  <a:lnTo>
                    <a:pt x="96" y="240"/>
                  </a:lnTo>
                  <a:lnTo>
                    <a:pt x="240" y="288"/>
                  </a:lnTo>
                  <a:lnTo>
                    <a:pt x="144" y="288"/>
                  </a:lnTo>
                  <a:lnTo>
                    <a:pt x="144" y="384"/>
                  </a:lnTo>
                  <a:lnTo>
                    <a:pt x="0" y="384"/>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5" name="Text Box 18"/>
            <p:cNvSpPr txBox="1">
              <a:spLocks noChangeArrowheads="1"/>
            </p:cNvSpPr>
            <p:nvPr/>
          </p:nvSpPr>
          <p:spPr bwMode="auto">
            <a:xfrm>
              <a:off x="4982" y="1466"/>
              <a:ext cx="51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Load</a:t>
              </a:r>
            </a:p>
            <a:p>
              <a:pPr eaLnBrk="1" hangingPunct="1"/>
              <a:r>
                <a:rPr kumimoji="1" lang="en-US" altLang="zh-TW"/>
                <a:t>Z</a:t>
              </a:r>
              <a:r>
                <a:rPr kumimoji="1" lang="en-US" altLang="zh-TW" baseline="-25000"/>
                <a:t>L</a:t>
              </a:r>
              <a:endParaRPr kumimoji="1" lang="en-US" altLang="zh-TW"/>
            </a:p>
          </p:txBody>
        </p:sp>
        <p:sp>
          <p:nvSpPr>
            <p:cNvPr id="15386" name="Oval 19"/>
            <p:cNvSpPr>
              <a:spLocks noChangeArrowheads="1"/>
            </p:cNvSpPr>
            <p:nvPr/>
          </p:nvSpPr>
          <p:spPr bwMode="auto">
            <a:xfrm>
              <a:off x="3648" y="1104"/>
              <a:ext cx="384" cy="1056"/>
            </a:xfrm>
            <a:prstGeom prst="ellipse">
              <a:avLst/>
            </a:prstGeom>
            <a:noFill/>
            <a:ln w="952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15387" name="Line 21"/>
            <p:cNvSpPr>
              <a:spLocks noChangeShapeType="1"/>
            </p:cNvSpPr>
            <p:nvPr/>
          </p:nvSpPr>
          <p:spPr bwMode="auto">
            <a:xfrm>
              <a:off x="2880" y="1680"/>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8" name="Text Box 22"/>
            <p:cNvSpPr txBox="1">
              <a:spLocks noChangeArrowheads="1"/>
            </p:cNvSpPr>
            <p:nvPr/>
          </p:nvSpPr>
          <p:spPr bwMode="auto">
            <a:xfrm>
              <a:off x="2582" y="1418"/>
              <a:ext cx="2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Z</a:t>
              </a:r>
              <a:r>
                <a:rPr kumimoji="1" lang="en-US" altLang="zh-TW" baseline="-25000"/>
                <a:t>0</a:t>
              </a:r>
              <a:endParaRPr kumimoji="1" lang="en-US" altLang="zh-TW"/>
            </a:p>
          </p:txBody>
        </p:sp>
        <p:sp>
          <p:nvSpPr>
            <p:cNvPr id="15389" name="Line 23"/>
            <p:cNvSpPr>
              <a:spLocks noChangeShapeType="1"/>
            </p:cNvSpPr>
            <p:nvPr/>
          </p:nvSpPr>
          <p:spPr bwMode="auto">
            <a:xfrm>
              <a:off x="2256" y="1680"/>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0" name="Text Box 24"/>
            <p:cNvSpPr txBox="1">
              <a:spLocks noChangeArrowheads="1"/>
            </p:cNvSpPr>
            <p:nvPr/>
          </p:nvSpPr>
          <p:spPr bwMode="auto">
            <a:xfrm>
              <a:off x="2256" y="144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Vi</a:t>
              </a:r>
            </a:p>
          </p:txBody>
        </p:sp>
        <p:sp>
          <p:nvSpPr>
            <p:cNvPr id="15391" name="Line 26"/>
            <p:cNvSpPr>
              <a:spLocks noChangeShapeType="1"/>
            </p:cNvSpPr>
            <p:nvPr/>
          </p:nvSpPr>
          <p:spPr bwMode="auto">
            <a:xfrm flipV="1">
              <a:off x="3936" y="1536"/>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2" name="Freeform 27"/>
            <p:cNvSpPr>
              <a:spLocks/>
            </p:cNvSpPr>
            <p:nvPr/>
          </p:nvSpPr>
          <p:spPr bwMode="auto">
            <a:xfrm>
              <a:off x="3264" y="624"/>
              <a:ext cx="1488" cy="288"/>
            </a:xfrm>
            <a:custGeom>
              <a:avLst/>
              <a:gdLst>
                <a:gd name="T0" fmla="*/ 0 w 1488"/>
                <a:gd name="T1" fmla="*/ 2539 h 152"/>
                <a:gd name="T2" fmla="*/ 672 w 1488"/>
                <a:gd name="T3" fmla="*/ 189 h 152"/>
                <a:gd name="T4" fmla="*/ 1488 w 1488"/>
                <a:gd name="T5" fmla="*/ 3716 h 152"/>
                <a:gd name="T6" fmla="*/ 0 60000 65536"/>
                <a:gd name="T7" fmla="*/ 0 60000 65536"/>
                <a:gd name="T8" fmla="*/ 0 60000 65536"/>
              </a:gdLst>
              <a:ahLst/>
              <a:cxnLst>
                <a:cxn ang="T6">
                  <a:pos x="T0" y="T1"/>
                </a:cxn>
                <a:cxn ang="T7">
                  <a:pos x="T2" y="T3"/>
                </a:cxn>
                <a:cxn ang="T8">
                  <a:pos x="T4" y="T5"/>
                </a:cxn>
              </a:cxnLst>
              <a:rect l="0" t="0" r="r" b="b"/>
              <a:pathLst>
                <a:path w="1488" h="152">
                  <a:moveTo>
                    <a:pt x="0" y="104"/>
                  </a:moveTo>
                  <a:cubicBezTo>
                    <a:pt x="212" y="52"/>
                    <a:pt x="424" y="0"/>
                    <a:pt x="672" y="8"/>
                  </a:cubicBezTo>
                  <a:cubicBezTo>
                    <a:pt x="920" y="16"/>
                    <a:pt x="1204" y="84"/>
                    <a:pt x="1488" y="152"/>
                  </a:cubicBezTo>
                </a:path>
              </a:pathLst>
            </a:custGeom>
            <a:noFill/>
            <a:ln w="9525"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3" name="Text Box 28"/>
            <p:cNvSpPr txBox="1">
              <a:spLocks noChangeArrowheads="1"/>
            </p:cNvSpPr>
            <p:nvPr/>
          </p:nvSpPr>
          <p:spPr bwMode="auto">
            <a:xfrm>
              <a:off x="4886" y="777"/>
              <a:ext cx="21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lang="en-US" altLang="zh-TW" sz="2000">
                  <a:solidFill>
                    <a:srgbClr val="FF0066"/>
                  </a:solidFill>
                </a:rPr>
                <a:t>T</a:t>
              </a:r>
              <a:endParaRPr lang="en-US" altLang="zh-TW" sz="2000"/>
            </a:p>
          </p:txBody>
        </p:sp>
        <p:sp>
          <p:nvSpPr>
            <p:cNvPr id="15394" name="Freeform 29"/>
            <p:cNvSpPr>
              <a:spLocks/>
            </p:cNvSpPr>
            <p:nvPr/>
          </p:nvSpPr>
          <p:spPr bwMode="auto">
            <a:xfrm>
              <a:off x="3360" y="720"/>
              <a:ext cx="648" cy="384"/>
            </a:xfrm>
            <a:custGeom>
              <a:avLst/>
              <a:gdLst>
                <a:gd name="T0" fmla="*/ 0 w 648"/>
                <a:gd name="T1" fmla="*/ 1536 h 192"/>
                <a:gd name="T2" fmla="*/ 384 w 648"/>
                <a:gd name="T3" fmla="*/ 0 h 192"/>
                <a:gd name="T4" fmla="*/ 624 w 648"/>
                <a:gd name="T5" fmla="*/ 1536 h 192"/>
                <a:gd name="T6" fmla="*/ 528 w 648"/>
                <a:gd name="T7" fmla="*/ 4608 h 192"/>
                <a:gd name="T8" fmla="*/ 240 w 648"/>
                <a:gd name="T9" fmla="*/ 6144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8" h="192">
                  <a:moveTo>
                    <a:pt x="0" y="48"/>
                  </a:moveTo>
                  <a:cubicBezTo>
                    <a:pt x="140" y="24"/>
                    <a:pt x="280" y="0"/>
                    <a:pt x="384" y="0"/>
                  </a:cubicBezTo>
                  <a:cubicBezTo>
                    <a:pt x="488" y="0"/>
                    <a:pt x="600" y="24"/>
                    <a:pt x="624" y="48"/>
                  </a:cubicBezTo>
                  <a:cubicBezTo>
                    <a:pt x="648" y="72"/>
                    <a:pt x="592" y="120"/>
                    <a:pt x="528" y="144"/>
                  </a:cubicBezTo>
                  <a:cubicBezTo>
                    <a:pt x="464" y="168"/>
                    <a:pt x="352" y="180"/>
                    <a:pt x="240" y="192"/>
                  </a:cubicBezTo>
                </a:path>
              </a:pathLst>
            </a:custGeom>
            <a:noFill/>
            <a:ln w="9525" cap="flat" cmpd="sng">
              <a:solidFill>
                <a:srgbClr val="33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5" name="Text Box 30"/>
            <p:cNvSpPr txBox="1">
              <a:spLocks noChangeArrowheads="1"/>
            </p:cNvSpPr>
            <p:nvPr/>
          </p:nvSpPr>
          <p:spPr bwMode="auto">
            <a:xfrm>
              <a:off x="3456" y="720"/>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solidFill>
                    <a:srgbClr val="3333CC"/>
                  </a:solidFill>
                </a:rPr>
                <a:t>R</a:t>
              </a:r>
              <a:r>
                <a:rPr kumimoji="1" lang="en-US" altLang="zh-TW" baseline="-25000">
                  <a:solidFill>
                    <a:srgbClr val="3333CC"/>
                  </a:solidFill>
                </a:rPr>
                <a:t>2 </a:t>
              </a:r>
              <a:endParaRPr lang="en-US" altLang="zh-TW" sz="2000">
                <a:solidFill>
                  <a:srgbClr val="3333CC"/>
                </a:solidFill>
                <a:sym typeface="Symbol" pitchFamily="18" charset="2"/>
              </a:endParaRPr>
            </a:p>
          </p:txBody>
        </p:sp>
      </p:grpSp>
      <p:sp>
        <p:nvSpPr>
          <p:cNvPr id="15368" name="Freeform 33"/>
          <p:cNvSpPr>
            <a:spLocks/>
          </p:cNvSpPr>
          <p:nvPr/>
        </p:nvSpPr>
        <p:spPr bwMode="auto">
          <a:xfrm>
            <a:off x="304800" y="2514600"/>
            <a:ext cx="304800" cy="381000"/>
          </a:xfrm>
          <a:custGeom>
            <a:avLst/>
            <a:gdLst>
              <a:gd name="T0" fmla="*/ 2147483647 w 192"/>
              <a:gd name="T1" fmla="*/ 0 h 240"/>
              <a:gd name="T2" fmla="*/ 0 w 192"/>
              <a:gd name="T3" fmla="*/ 2147483647 h 240"/>
              <a:gd name="T4" fmla="*/ 2147483647 w 192"/>
              <a:gd name="T5" fmla="*/ 2147483647 h 240"/>
              <a:gd name="T6" fmla="*/ 0 60000 65536"/>
              <a:gd name="T7" fmla="*/ 0 60000 65536"/>
              <a:gd name="T8" fmla="*/ 0 60000 65536"/>
            </a:gdLst>
            <a:ahLst/>
            <a:cxnLst>
              <a:cxn ang="T6">
                <a:pos x="T0" y="T1"/>
              </a:cxn>
              <a:cxn ang="T7">
                <a:pos x="T2" y="T3"/>
              </a:cxn>
              <a:cxn ang="T8">
                <a:pos x="T4" y="T5"/>
              </a:cxn>
            </a:cxnLst>
            <a:rect l="0" t="0" r="r" b="b"/>
            <a:pathLst>
              <a:path w="192" h="240">
                <a:moveTo>
                  <a:pt x="192" y="0"/>
                </a:moveTo>
                <a:cubicBezTo>
                  <a:pt x="96" y="52"/>
                  <a:pt x="0" y="104"/>
                  <a:pt x="0" y="144"/>
                </a:cubicBezTo>
                <a:cubicBezTo>
                  <a:pt x="0" y="184"/>
                  <a:pt x="96" y="212"/>
                  <a:pt x="192" y="240"/>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Freeform 35"/>
          <p:cNvSpPr>
            <a:spLocks/>
          </p:cNvSpPr>
          <p:nvPr/>
        </p:nvSpPr>
        <p:spPr bwMode="auto">
          <a:xfrm>
            <a:off x="3149600" y="2641600"/>
            <a:ext cx="2870200" cy="1371600"/>
          </a:xfrm>
          <a:custGeom>
            <a:avLst/>
            <a:gdLst>
              <a:gd name="T0" fmla="*/ 2147483647 w 1808"/>
              <a:gd name="T1" fmla="*/ 2147483647 h 864"/>
              <a:gd name="T2" fmla="*/ 2147483647 w 1808"/>
              <a:gd name="T3" fmla="*/ 2147483647 h 864"/>
              <a:gd name="T4" fmla="*/ 2147483647 w 1808"/>
              <a:gd name="T5" fmla="*/ 2147483647 h 864"/>
              <a:gd name="T6" fmla="*/ 2147483647 w 1808"/>
              <a:gd name="T7" fmla="*/ 2147483647 h 864"/>
              <a:gd name="T8" fmla="*/ 2147483647 w 1808"/>
              <a:gd name="T9" fmla="*/ 2147483647 h 864"/>
              <a:gd name="T10" fmla="*/ 2147483647 w 1808"/>
              <a:gd name="T11" fmla="*/ 2147483647 h 8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08" h="864">
                <a:moveTo>
                  <a:pt x="32" y="112"/>
                </a:moveTo>
                <a:cubicBezTo>
                  <a:pt x="40" y="224"/>
                  <a:pt x="0" y="624"/>
                  <a:pt x="272" y="736"/>
                </a:cubicBezTo>
                <a:cubicBezTo>
                  <a:pt x="544" y="848"/>
                  <a:pt x="1520" y="864"/>
                  <a:pt x="1664" y="784"/>
                </a:cubicBezTo>
                <a:cubicBezTo>
                  <a:pt x="1808" y="704"/>
                  <a:pt x="1376" y="376"/>
                  <a:pt x="1136" y="256"/>
                </a:cubicBezTo>
                <a:cubicBezTo>
                  <a:pt x="896" y="136"/>
                  <a:pt x="408" y="88"/>
                  <a:pt x="224" y="64"/>
                </a:cubicBezTo>
                <a:cubicBezTo>
                  <a:pt x="40" y="40"/>
                  <a:pt x="24" y="0"/>
                  <a:pt x="32" y="112"/>
                </a:cubicBezTo>
                <a:close/>
              </a:path>
            </a:pathLst>
          </a:custGeom>
          <a:noFill/>
          <a:ln w="9525" cap="flat" cmpd="sng">
            <a:solidFill>
              <a:srgbClr val="FF0066"/>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0" name="Freeform 37"/>
          <p:cNvSpPr>
            <a:spLocks/>
          </p:cNvSpPr>
          <p:nvPr/>
        </p:nvSpPr>
        <p:spPr bwMode="auto">
          <a:xfrm>
            <a:off x="2971800" y="1524000"/>
            <a:ext cx="1130300" cy="1219200"/>
          </a:xfrm>
          <a:custGeom>
            <a:avLst/>
            <a:gdLst>
              <a:gd name="T0" fmla="*/ 0 w 712"/>
              <a:gd name="T1" fmla="*/ 0 h 768"/>
              <a:gd name="T2" fmla="*/ 2147483647 w 712"/>
              <a:gd name="T3" fmla="*/ 2147483647 h 768"/>
              <a:gd name="T4" fmla="*/ 2147483647 w 712"/>
              <a:gd name="T5" fmla="*/ 2147483647 h 768"/>
              <a:gd name="T6" fmla="*/ 0 60000 65536"/>
              <a:gd name="T7" fmla="*/ 0 60000 65536"/>
              <a:gd name="T8" fmla="*/ 0 60000 65536"/>
            </a:gdLst>
            <a:ahLst/>
            <a:cxnLst>
              <a:cxn ang="T6">
                <a:pos x="T0" y="T1"/>
              </a:cxn>
              <a:cxn ang="T7">
                <a:pos x="T2" y="T3"/>
              </a:cxn>
              <a:cxn ang="T8">
                <a:pos x="T4" y="T5"/>
              </a:cxn>
            </a:cxnLst>
            <a:rect l="0" t="0" r="r" b="b"/>
            <a:pathLst>
              <a:path w="712" h="768">
                <a:moveTo>
                  <a:pt x="0" y="0"/>
                </a:moveTo>
                <a:cubicBezTo>
                  <a:pt x="268" y="80"/>
                  <a:pt x="536" y="160"/>
                  <a:pt x="624" y="288"/>
                </a:cubicBezTo>
                <a:cubicBezTo>
                  <a:pt x="712" y="416"/>
                  <a:pt x="620" y="592"/>
                  <a:pt x="528" y="768"/>
                </a:cubicBezTo>
              </a:path>
            </a:pathLst>
          </a:custGeom>
          <a:noFill/>
          <a:ln w="9525"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772400" cy="381000"/>
          </a:xfrm>
        </p:spPr>
        <p:txBody>
          <a:bodyPr/>
          <a:lstStyle/>
          <a:p>
            <a:r>
              <a:rPr lang="en-US" dirty="0" smtClean="0"/>
              <a:t>Exercise 2</a:t>
            </a:r>
            <a:endParaRPr lang="en-US" dirty="0"/>
          </a:p>
        </p:txBody>
      </p:sp>
      <p:sp>
        <p:nvSpPr>
          <p:cNvPr id="3" name="Content Placeholder 2"/>
          <p:cNvSpPr>
            <a:spLocks noGrp="1"/>
          </p:cNvSpPr>
          <p:nvPr>
            <p:ph idx="1"/>
          </p:nvPr>
        </p:nvSpPr>
        <p:spPr>
          <a:xfrm>
            <a:off x="533400" y="685800"/>
            <a:ext cx="7772400" cy="4114800"/>
          </a:xfrm>
        </p:spPr>
        <p:txBody>
          <a:bodyPr/>
          <a:lstStyle/>
          <a:p>
            <a:r>
              <a:rPr lang="en-US" sz="2000" dirty="0"/>
              <a:t>Assume a transmission line has a characteristic impedance of </a:t>
            </a:r>
            <a:r>
              <a:rPr lang="en-US" sz="2000" dirty="0" smtClean="0"/>
              <a:t>Z0=50 </a:t>
            </a:r>
            <a:r>
              <a:rPr lang="en-US" sz="2000" dirty="0"/>
              <a:t>Ohms and 10 meters long</a:t>
            </a:r>
            <a:r>
              <a:rPr lang="en-US" sz="2000" dirty="0" smtClean="0"/>
              <a:t>. The source impedance is RS=5 Ohms, and load impedance is RL=70 Ohms.</a:t>
            </a:r>
            <a:endParaRPr lang="en-US" sz="2000" dirty="0"/>
          </a:p>
          <a:p>
            <a:pPr marL="514350" indent="-514350">
              <a:buFont typeface="+mj-lt"/>
              <a:buAutoNum type="alphaLcParenR"/>
            </a:pPr>
            <a:r>
              <a:rPr lang="en-US" altLang="zh-TW" sz="2000" dirty="0" smtClean="0"/>
              <a:t>Draw the diagram of this circuit.</a:t>
            </a:r>
          </a:p>
          <a:p>
            <a:pPr marL="514350" indent="-514350">
              <a:buFont typeface="+mj-lt"/>
              <a:buAutoNum type="alphaLcParenR"/>
            </a:pPr>
            <a:endParaRPr lang="en-US" altLang="zh-TW" sz="2000" dirty="0"/>
          </a:p>
          <a:p>
            <a:pPr marL="514350" indent="-514350">
              <a:buFont typeface="+mj-lt"/>
              <a:buAutoNum type="alphaLcParenR"/>
            </a:pPr>
            <a:endParaRPr lang="en-US" altLang="zh-TW" sz="2000" dirty="0" smtClean="0"/>
          </a:p>
          <a:p>
            <a:pPr marL="514350" indent="-514350">
              <a:buFont typeface="+mj-lt"/>
              <a:buAutoNum type="alphaLcParenR"/>
            </a:pPr>
            <a:endParaRPr lang="en-US" altLang="zh-TW" sz="2000" dirty="0" smtClean="0"/>
          </a:p>
          <a:p>
            <a:pPr marL="514350" indent="-514350">
              <a:buFont typeface="+mj-lt"/>
              <a:buAutoNum type="alphaLcParenR"/>
            </a:pPr>
            <a:r>
              <a:rPr lang="en-US" altLang="zh-TW" sz="2000" dirty="0" smtClean="0"/>
              <a:t>What is the meaning of Load-end </a:t>
            </a:r>
            <a:r>
              <a:rPr lang="en-US" altLang="zh-TW" sz="2000" dirty="0"/>
              <a:t>reflective </a:t>
            </a:r>
            <a:r>
              <a:rPr lang="en-US" altLang="zh-TW" sz="2000" dirty="0" smtClean="0"/>
              <a:t>coefficient (R2) in English?</a:t>
            </a:r>
          </a:p>
          <a:p>
            <a:pPr marL="514350" indent="-514350">
              <a:buFont typeface="+mj-lt"/>
              <a:buAutoNum type="alphaLcParenR"/>
            </a:pPr>
            <a:endParaRPr lang="en-US" altLang="zh-TW" sz="2000" dirty="0" smtClean="0"/>
          </a:p>
          <a:p>
            <a:pPr marL="514350" indent="-514350">
              <a:buFont typeface="+mj-lt"/>
              <a:buAutoNum type="alphaLcParenR"/>
            </a:pPr>
            <a:endParaRPr lang="en-US" altLang="zh-TW" sz="2000" dirty="0"/>
          </a:p>
          <a:p>
            <a:pPr marL="514350" indent="-514350">
              <a:buFont typeface="+mj-lt"/>
              <a:buAutoNum type="alphaLcParenR"/>
            </a:pPr>
            <a:endParaRPr lang="en-US" altLang="zh-TW" sz="2000" dirty="0" smtClean="0"/>
          </a:p>
          <a:p>
            <a:pPr marL="514350" indent="-514350">
              <a:buFont typeface="+mj-lt"/>
              <a:buAutoNum type="alphaLcParenR"/>
            </a:pPr>
            <a:r>
              <a:rPr lang="en-US" altLang="zh-TW" sz="2000" dirty="0" smtClean="0"/>
              <a:t>Calculate </a:t>
            </a:r>
            <a:r>
              <a:rPr lang="en-US" altLang="zh-TW" sz="2000" dirty="0"/>
              <a:t>the value of R2 of this </a:t>
            </a:r>
            <a:r>
              <a:rPr lang="en-US" altLang="zh-TW" sz="2000" dirty="0" smtClean="0"/>
              <a:t>circuit.</a:t>
            </a:r>
          </a:p>
          <a:p>
            <a:pPr marL="514350" indent="-514350">
              <a:buFont typeface="+mj-lt"/>
              <a:buAutoNum type="alphaLcParenR"/>
            </a:pPr>
            <a:endParaRPr lang="en-US" altLang="zh-TW" sz="2000" dirty="0" smtClean="0"/>
          </a:p>
        </p:txBody>
      </p:sp>
      <p:sp>
        <p:nvSpPr>
          <p:cNvPr id="4" name="Footer Placeholder 3"/>
          <p:cNvSpPr>
            <a:spLocks noGrp="1"/>
          </p:cNvSpPr>
          <p:nvPr>
            <p:ph type="ftr" sz="quarter" idx="11"/>
          </p:nvPr>
        </p:nvSpPr>
        <p:spPr/>
        <p:txBody>
          <a:bodyPr/>
          <a:lstStyle/>
          <a:p>
            <a:pPr>
              <a:defRPr/>
            </a:pPr>
            <a:r>
              <a:rPr lang="en-US" altLang="zh-TW" smtClean="0"/>
              <a:t>Transmission lines (v.8b)</a:t>
            </a:r>
            <a:endParaRPr lang="en-US" altLang="zh-TW"/>
          </a:p>
        </p:txBody>
      </p:sp>
      <p:sp>
        <p:nvSpPr>
          <p:cNvPr id="5" name="Slide Number Placeholder 4"/>
          <p:cNvSpPr>
            <a:spLocks noGrp="1"/>
          </p:cNvSpPr>
          <p:nvPr>
            <p:ph type="sldNum" sz="quarter" idx="12"/>
          </p:nvPr>
        </p:nvSpPr>
        <p:spPr/>
        <p:txBody>
          <a:bodyPr/>
          <a:lstStyle/>
          <a:p>
            <a:fld id="{7079FC8A-BDDC-4D61-BA47-C532795FA328}" type="slidenum">
              <a:rPr lang="zh-TW" altLang="en-US" smtClean="0"/>
              <a:pPr/>
              <a:t>16</a:t>
            </a:fld>
            <a:endParaRPr lang="en-US" altLang="zh-TW"/>
          </a:p>
        </p:txBody>
      </p:sp>
      <p:sp>
        <p:nvSpPr>
          <p:cNvPr id="7" name="Rectangle 6"/>
          <p:cNvSpPr/>
          <p:nvPr/>
        </p:nvSpPr>
        <p:spPr>
          <a:xfrm>
            <a:off x="3429000" y="152400"/>
            <a:ext cx="4953000" cy="424732"/>
          </a:xfrm>
          <a:prstGeom prst="rect">
            <a:avLst/>
          </a:prstGeom>
          <a:ln>
            <a:solidFill>
              <a:schemeClr val="tx1"/>
            </a:solidFill>
          </a:ln>
        </p:spPr>
        <p:txBody>
          <a:bodyPr wrap="square">
            <a:spAutoFit/>
          </a:bodyPr>
          <a:lstStyle/>
          <a:p>
            <a:pPr>
              <a:lnSpc>
                <a:spcPct val="90000"/>
              </a:lnSpc>
            </a:pPr>
            <a:r>
              <a:rPr lang="en-US" altLang="zh-TW" dirty="0"/>
              <a:t>R</a:t>
            </a:r>
            <a:r>
              <a:rPr lang="en-US" altLang="zh-TW" baseline="-25000" dirty="0"/>
              <a:t>2</a:t>
            </a:r>
            <a:r>
              <a:rPr lang="en-US" altLang="zh-TW" dirty="0"/>
              <a:t>=</a:t>
            </a:r>
            <a:r>
              <a:rPr lang="en-US" altLang="zh-TW" dirty="0" err="1"/>
              <a:t>Vr</a:t>
            </a:r>
            <a:r>
              <a:rPr lang="en-US" altLang="zh-TW" dirty="0"/>
              <a:t>/Vi=   [Z</a:t>
            </a:r>
            <a:r>
              <a:rPr lang="en-US" altLang="zh-TW" baseline="-25000" dirty="0"/>
              <a:t>L</a:t>
            </a:r>
            <a:r>
              <a:rPr lang="en-US" altLang="zh-TW" dirty="0"/>
              <a:t>- Z</a:t>
            </a:r>
            <a:r>
              <a:rPr lang="en-US" altLang="zh-TW" baseline="-25000" dirty="0"/>
              <a:t>0</a:t>
            </a:r>
            <a:r>
              <a:rPr lang="en-US" altLang="zh-TW" dirty="0"/>
              <a:t> ]/ [Z</a:t>
            </a:r>
            <a:r>
              <a:rPr lang="en-US" altLang="zh-TW" baseline="-25000" dirty="0"/>
              <a:t>L </a:t>
            </a:r>
            <a:r>
              <a:rPr lang="en-US" altLang="zh-TW" dirty="0"/>
              <a:t>+ Z</a:t>
            </a:r>
            <a:r>
              <a:rPr lang="en-US" altLang="zh-TW" baseline="-25000" dirty="0"/>
              <a:t>0 </a:t>
            </a:r>
            <a:r>
              <a:rPr lang="en-US" altLang="zh-TW" dirty="0"/>
              <a:t>]       </a:t>
            </a:r>
          </a:p>
        </p:txBody>
      </p:sp>
    </p:spTree>
    <p:extLst>
      <p:ext uri="{BB962C8B-B14F-4D97-AF65-F5344CB8AC3E}">
        <p14:creationId xmlns:p14="http://schemas.microsoft.com/office/powerpoint/2010/main" val="298779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16387" name="Slide Number Placeholder 6"/>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9132F78A-046C-44F5-A3D2-B440E8E54768}" type="slidenum">
              <a:rPr lang="zh-TW" altLang="en-US" sz="1400">
                <a:solidFill>
                  <a:schemeClr val="bg2"/>
                </a:solidFill>
              </a:rPr>
              <a:pPr/>
              <a:t>17</a:t>
            </a:fld>
            <a:endParaRPr lang="en-US" altLang="zh-TW" sz="1400">
              <a:solidFill>
                <a:schemeClr val="bg2"/>
              </a:solidFill>
            </a:endParaRPr>
          </a:p>
        </p:txBody>
      </p:sp>
      <p:sp>
        <p:nvSpPr>
          <p:cNvPr id="16388" name="Rectangle 2"/>
          <p:cNvSpPr>
            <a:spLocks noGrp="1" noChangeArrowheads="1"/>
          </p:cNvSpPr>
          <p:nvPr>
            <p:ph type="title"/>
          </p:nvPr>
        </p:nvSpPr>
        <p:spPr>
          <a:xfrm>
            <a:off x="685800" y="685800"/>
            <a:ext cx="7772400" cy="1143000"/>
          </a:xfrm>
        </p:spPr>
        <p:txBody>
          <a:bodyPr/>
          <a:lstStyle/>
          <a:p>
            <a:r>
              <a:rPr lang="en-US" altLang="zh-TW" sz="2800" baseline="-25000" smtClean="0"/>
              <a:t> </a:t>
            </a:r>
          </a:p>
        </p:txBody>
      </p:sp>
      <p:sp>
        <p:nvSpPr>
          <p:cNvPr id="16389" name="Rectangle 3"/>
          <p:cNvSpPr>
            <a:spLocks noGrp="1" noChangeArrowheads="1"/>
          </p:cNvSpPr>
          <p:nvPr>
            <p:ph type="body" sz="half" idx="1"/>
          </p:nvPr>
        </p:nvSpPr>
        <p:spPr>
          <a:xfrm>
            <a:off x="762000" y="1600200"/>
            <a:ext cx="5791200" cy="4114800"/>
          </a:xfrm>
        </p:spPr>
        <p:txBody>
          <a:bodyPr/>
          <a:lstStyle/>
          <a:p>
            <a:pPr>
              <a:lnSpc>
                <a:spcPct val="80000"/>
              </a:lnSpc>
            </a:pPr>
            <a:r>
              <a:rPr lang="en-US" altLang="zh-TW" sz="2400" dirty="0" smtClean="0">
                <a:sym typeface="Symbol" pitchFamily="18" charset="2"/>
              </a:rPr>
              <a:t>R</a:t>
            </a:r>
            <a:r>
              <a:rPr lang="en-US" altLang="zh-TW" sz="2400" baseline="-25000" dirty="0" smtClean="0">
                <a:sym typeface="Symbol" pitchFamily="18" charset="2"/>
              </a:rPr>
              <a:t>2</a:t>
            </a:r>
            <a:r>
              <a:rPr lang="en-US" altLang="zh-TW" sz="2400" dirty="0" smtClean="0"/>
              <a:t> in  different types of Z</a:t>
            </a:r>
            <a:r>
              <a:rPr lang="en-US" altLang="zh-TW" sz="2400" baseline="-25000" dirty="0" smtClean="0"/>
              <a:t>L</a:t>
            </a:r>
          </a:p>
          <a:p>
            <a:pPr>
              <a:lnSpc>
                <a:spcPct val="80000"/>
              </a:lnSpc>
            </a:pPr>
            <a:endParaRPr lang="zh-TW" altLang="en-US" sz="2400" dirty="0" smtClean="0"/>
          </a:p>
          <a:p>
            <a:pPr>
              <a:lnSpc>
                <a:spcPct val="80000"/>
              </a:lnSpc>
            </a:pPr>
            <a:r>
              <a:rPr lang="zh-TW" altLang="en-US" sz="2400" dirty="0" smtClean="0"/>
              <a:t>(</a:t>
            </a:r>
            <a:r>
              <a:rPr lang="en-US" altLang="zh-TW" sz="2400" dirty="0" smtClean="0"/>
              <a:t>case </a:t>
            </a:r>
            <a:r>
              <a:rPr lang="zh-TW" altLang="zh-TW" sz="2400" dirty="0" smtClean="0"/>
              <a:t>1</a:t>
            </a:r>
            <a:r>
              <a:rPr lang="en-US" altLang="zh-TW" sz="2400" dirty="0" smtClean="0"/>
              <a:t>)</a:t>
            </a:r>
            <a:r>
              <a:rPr lang="zh-TW" altLang="zh-TW" sz="2400" dirty="0" smtClean="0"/>
              <a:t> </a:t>
            </a:r>
            <a:r>
              <a:rPr lang="en-US" altLang="zh-TW" sz="2400" dirty="0" smtClean="0"/>
              <a:t>Open circuit at load Z</a:t>
            </a:r>
            <a:r>
              <a:rPr lang="en-US" altLang="zh-TW" sz="2400" baseline="-25000" dirty="0" smtClean="0"/>
              <a:t>L </a:t>
            </a:r>
            <a:r>
              <a:rPr lang="en-US" altLang="zh-TW" sz="2400" dirty="0" smtClean="0"/>
              <a:t>=</a:t>
            </a:r>
            <a:r>
              <a:rPr lang="en-US" altLang="zh-TW" sz="2400" dirty="0" smtClean="0">
                <a:sym typeface="Symbol" pitchFamily="18" charset="2"/>
              </a:rPr>
              <a:t></a:t>
            </a:r>
          </a:p>
          <a:p>
            <a:pPr>
              <a:lnSpc>
                <a:spcPct val="80000"/>
              </a:lnSpc>
            </a:pPr>
            <a:r>
              <a:rPr lang="en-US" altLang="zh-TW" sz="2400" dirty="0" smtClean="0">
                <a:sym typeface="Symbol" pitchFamily="18" charset="2"/>
              </a:rPr>
              <a:t>R</a:t>
            </a:r>
            <a:r>
              <a:rPr lang="en-US" altLang="zh-TW" sz="2400" baseline="-25000" dirty="0" smtClean="0">
                <a:sym typeface="Symbol" pitchFamily="18" charset="2"/>
              </a:rPr>
              <a:t>2</a:t>
            </a:r>
            <a:r>
              <a:rPr lang="en-US" altLang="zh-TW" sz="2400" dirty="0" smtClean="0"/>
              <a:t>=[1-Z0/ </a:t>
            </a:r>
            <a:r>
              <a:rPr lang="en-US" altLang="zh-TW" sz="2400" dirty="0" smtClean="0">
                <a:sym typeface="Symbol" pitchFamily="18" charset="2"/>
              </a:rPr>
              <a:t></a:t>
            </a:r>
            <a:r>
              <a:rPr lang="en-US" altLang="zh-TW" sz="2400" dirty="0" smtClean="0"/>
              <a:t>]/[1+Z0/ </a:t>
            </a:r>
            <a:r>
              <a:rPr lang="en-US" altLang="zh-TW" sz="2400" dirty="0" smtClean="0">
                <a:sym typeface="Symbol" pitchFamily="18" charset="2"/>
              </a:rPr>
              <a:t></a:t>
            </a:r>
            <a:r>
              <a:rPr lang="en-US" altLang="zh-TW" sz="2400" dirty="0" smtClean="0"/>
              <a:t>]=1</a:t>
            </a:r>
          </a:p>
          <a:p>
            <a:pPr>
              <a:lnSpc>
                <a:spcPct val="80000"/>
              </a:lnSpc>
            </a:pPr>
            <a:r>
              <a:rPr lang="en-US" altLang="zh-TW" sz="2400" dirty="0" smtClean="0"/>
              <a:t>(*The output is doubled; used in PCI bus)</a:t>
            </a:r>
          </a:p>
          <a:p>
            <a:pPr>
              <a:lnSpc>
                <a:spcPct val="80000"/>
              </a:lnSpc>
            </a:pPr>
            <a:endParaRPr lang="en-US" altLang="zh-TW" sz="2400" dirty="0" smtClean="0"/>
          </a:p>
          <a:p>
            <a:pPr>
              <a:lnSpc>
                <a:spcPct val="80000"/>
              </a:lnSpc>
            </a:pPr>
            <a:r>
              <a:rPr lang="en-US" altLang="zh-TW" sz="2400" dirty="0" smtClean="0"/>
              <a:t>(case 2) Shorted circuit at load, Z</a:t>
            </a:r>
            <a:r>
              <a:rPr lang="en-US" altLang="zh-TW" sz="2400" baseline="-25000" dirty="0" smtClean="0"/>
              <a:t>L </a:t>
            </a:r>
            <a:r>
              <a:rPr lang="en-US" altLang="zh-TW" sz="2400" dirty="0" smtClean="0"/>
              <a:t>=</a:t>
            </a:r>
            <a:r>
              <a:rPr lang="en-US" altLang="zh-TW" sz="2400" dirty="0" smtClean="0">
                <a:sym typeface="Symbol" pitchFamily="18" charset="2"/>
              </a:rPr>
              <a:t>0</a:t>
            </a:r>
          </a:p>
          <a:p>
            <a:pPr>
              <a:lnSpc>
                <a:spcPct val="80000"/>
              </a:lnSpc>
            </a:pPr>
            <a:r>
              <a:rPr lang="en-US" altLang="zh-TW" sz="2400" dirty="0" smtClean="0">
                <a:sym typeface="Symbol" pitchFamily="18" charset="2"/>
              </a:rPr>
              <a:t>R</a:t>
            </a:r>
            <a:r>
              <a:rPr lang="en-US" altLang="zh-TW" sz="2400" baseline="-25000" dirty="0" smtClean="0">
                <a:sym typeface="Symbol" pitchFamily="18" charset="2"/>
              </a:rPr>
              <a:t>2,</a:t>
            </a:r>
            <a:r>
              <a:rPr lang="en-US" altLang="zh-TW" sz="2400" dirty="0" smtClean="0"/>
              <a:t>= -1 (phase reversal)</a:t>
            </a:r>
          </a:p>
          <a:p>
            <a:pPr>
              <a:lnSpc>
                <a:spcPct val="80000"/>
              </a:lnSpc>
            </a:pPr>
            <a:endParaRPr lang="en-US" altLang="zh-TW" sz="2400" dirty="0" smtClean="0"/>
          </a:p>
          <a:p>
            <a:pPr>
              <a:lnSpc>
                <a:spcPct val="80000"/>
              </a:lnSpc>
            </a:pPr>
            <a:r>
              <a:rPr lang="en-US" altLang="zh-TW" sz="2400" dirty="0" smtClean="0"/>
              <a:t>(case 3)  Matched line Z</a:t>
            </a:r>
            <a:r>
              <a:rPr lang="en-US" altLang="zh-TW" sz="2400" baseline="-25000" dirty="0" smtClean="0"/>
              <a:t>L </a:t>
            </a:r>
            <a:r>
              <a:rPr lang="en-US" altLang="zh-TW" sz="2400" dirty="0" smtClean="0"/>
              <a:t>= Z</a:t>
            </a:r>
            <a:r>
              <a:rPr lang="en-US" altLang="zh-TW" sz="2400" baseline="-25000" dirty="0" smtClean="0"/>
              <a:t>0 </a:t>
            </a:r>
            <a:r>
              <a:rPr lang="en-US" altLang="zh-TW" sz="2400" dirty="0" smtClean="0"/>
              <a:t>=characteristic impedance</a:t>
            </a:r>
            <a:endParaRPr lang="en-US" altLang="zh-TW" sz="2400" baseline="-25000" dirty="0" smtClean="0"/>
          </a:p>
          <a:p>
            <a:pPr>
              <a:lnSpc>
                <a:spcPct val="80000"/>
              </a:lnSpc>
            </a:pPr>
            <a:r>
              <a:rPr lang="en-US" altLang="zh-TW" sz="2400" dirty="0" smtClean="0">
                <a:sym typeface="Symbol" pitchFamily="18" charset="2"/>
              </a:rPr>
              <a:t>R</a:t>
            </a:r>
            <a:r>
              <a:rPr lang="en-US" altLang="zh-TW" sz="2400" baseline="-25000" dirty="0" smtClean="0">
                <a:sym typeface="Symbol" pitchFamily="18" charset="2"/>
              </a:rPr>
              <a:t>2,</a:t>
            </a:r>
            <a:r>
              <a:rPr lang="en-US" altLang="zh-TW" sz="2400" dirty="0" smtClean="0"/>
              <a:t>= 0 (no reflection) (perfect!!)</a:t>
            </a:r>
          </a:p>
          <a:p>
            <a:pPr>
              <a:lnSpc>
                <a:spcPct val="80000"/>
              </a:lnSpc>
            </a:pPr>
            <a:endParaRPr lang="zh-TW" altLang="zh-TW" sz="2400" dirty="0" smtClean="0"/>
          </a:p>
        </p:txBody>
      </p:sp>
      <p:sp>
        <p:nvSpPr>
          <p:cNvPr id="16390" name="Line 4"/>
          <p:cNvSpPr>
            <a:spLocks noChangeShapeType="1"/>
          </p:cNvSpPr>
          <p:nvPr/>
        </p:nvSpPr>
        <p:spPr bwMode="auto">
          <a:xfrm>
            <a:off x="6781800" y="22098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1" name="Line 5"/>
          <p:cNvSpPr>
            <a:spLocks noChangeShapeType="1"/>
          </p:cNvSpPr>
          <p:nvPr/>
        </p:nvSpPr>
        <p:spPr bwMode="auto">
          <a:xfrm>
            <a:off x="6781800" y="25146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2" name="Oval 6"/>
          <p:cNvSpPr>
            <a:spLocks noChangeArrowheads="1"/>
          </p:cNvSpPr>
          <p:nvPr/>
        </p:nvSpPr>
        <p:spPr bwMode="auto">
          <a:xfrm>
            <a:off x="6629400" y="22098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16393" name="Line 8"/>
          <p:cNvSpPr>
            <a:spLocks noChangeShapeType="1"/>
          </p:cNvSpPr>
          <p:nvPr/>
        </p:nvSpPr>
        <p:spPr bwMode="auto">
          <a:xfrm>
            <a:off x="8382000" y="2362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Freeform 9"/>
          <p:cNvSpPr>
            <a:spLocks/>
          </p:cNvSpPr>
          <p:nvPr/>
        </p:nvSpPr>
        <p:spPr bwMode="auto">
          <a:xfrm>
            <a:off x="8229600" y="2209800"/>
            <a:ext cx="152400" cy="304800"/>
          </a:xfrm>
          <a:custGeom>
            <a:avLst/>
            <a:gdLst>
              <a:gd name="T0" fmla="*/ 0 w 96"/>
              <a:gd name="T1" fmla="*/ 0 h 192"/>
              <a:gd name="T2" fmla="*/ 2147483647 w 96"/>
              <a:gd name="T3" fmla="*/ 2147483647 h 192"/>
              <a:gd name="T4" fmla="*/ 2147483647 w 96"/>
              <a:gd name="T5" fmla="*/ 2147483647 h 192"/>
              <a:gd name="T6" fmla="*/ 0 w 96"/>
              <a:gd name="T7" fmla="*/ 2147483647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192">
                <a:moveTo>
                  <a:pt x="0" y="0"/>
                </a:moveTo>
                <a:lnTo>
                  <a:pt x="96" y="96"/>
                </a:lnTo>
                <a:lnTo>
                  <a:pt x="96" y="144"/>
                </a:lnTo>
                <a:lnTo>
                  <a:pt x="0" y="192"/>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5" name="Line 10"/>
          <p:cNvSpPr>
            <a:spLocks noChangeShapeType="1"/>
          </p:cNvSpPr>
          <p:nvPr/>
        </p:nvSpPr>
        <p:spPr bwMode="auto">
          <a:xfrm>
            <a:off x="6400800" y="23622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6" name="Line 11"/>
          <p:cNvSpPr>
            <a:spLocks noChangeShapeType="1"/>
          </p:cNvSpPr>
          <p:nvPr/>
        </p:nvSpPr>
        <p:spPr bwMode="auto">
          <a:xfrm>
            <a:off x="6858000" y="41148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7" name="Line 12"/>
          <p:cNvSpPr>
            <a:spLocks noChangeShapeType="1"/>
          </p:cNvSpPr>
          <p:nvPr/>
        </p:nvSpPr>
        <p:spPr bwMode="auto">
          <a:xfrm>
            <a:off x="6858000" y="44196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8" name="Oval 13"/>
          <p:cNvSpPr>
            <a:spLocks noChangeArrowheads="1"/>
          </p:cNvSpPr>
          <p:nvPr/>
        </p:nvSpPr>
        <p:spPr bwMode="auto">
          <a:xfrm>
            <a:off x="6705600" y="41148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16399" name="Line 14"/>
          <p:cNvSpPr>
            <a:spLocks noChangeShapeType="1"/>
          </p:cNvSpPr>
          <p:nvPr/>
        </p:nvSpPr>
        <p:spPr bwMode="auto">
          <a:xfrm>
            <a:off x="8458200" y="4267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0" name="Freeform 15"/>
          <p:cNvSpPr>
            <a:spLocks/>
          </p:cNvSpPr>
          <p:nvPr/>
        </p:nvSpPr>
        <p:spPr bwMode="auto">
          <a:xfrm>
            <a:off x="8305800" y="4114800"/>
            <a:ext cx="152400" cy="304800"/>
          </a:xfrm>
          <a:custGeom>
            <a:avLst/>
            <a:gdLst>
              <a:gd name="T0" fmla="*/ 0 w 96"/>
              <a:gd name="T1" fmla="*/ 0 h 192"/>
              <a:gd name="T2" fmla="*/ 2147483647 w 96"/>
              <a:gd name="T3" fmla="*/ 2147483647 h 192"/>
              <a:gd name="T4" fmla="*/ 2147483647 w 96"/>
              <a:gd name="T5" fmla="*/ 2147483647 h 192"/>
              <a:gd name="T6" fmla="*/ 0 w 96"/>
              <a:gd name="T7" fmla="*/ 2147483647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192">
                <a:moveTo>
                  <a:pt x="0" y="0"/>
                </a:moveTo>
                <a:lnTo>
                  <a:pt x="96" y="96"/>
                </a:lnTo>
                <a:lnTo>
                  <a:pt x="96" y="144"/>
                </a:lnTo>
                <a:lnTo>
                  <a:pt x="0" y="192"/>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1" name="Line 16"/>
          <p:cNvSpPr>
            <a:spLocks noChangeShapeType="1"/>
          </p:cNvSpPr>
          <p:nvPr/>
        </p:nvSpPr>
        <p:spPr bwMode="auto">
          <a:xfrm>
            <a:off x="6477000" y="42672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2" name="Freeform 18"/>
          <p:cNvSpPr>
            <a:spLocks/>
          </p:cNvSpPr>
          <p:nvPr/>
        </p:nvSpPr>
        <p:spPr bwMode="auto">
          <a:xfrm>
            <a:off x="8178800" y="4267200"/>
            <a:ext cx="533400" cy="393700"/>
          </a:xfrm>
          <a:custGeom>
            <a:avLst/>
            <a:gdLst>
              <a:gd name="T0" fmla="*/ 2147483647 w 336"/>
              <a:gd name="T1" fmla="*/ 0 h 248"/>
              <a:gd name="T2" fmla="*/ 2147483647 w 336"/>
              <a:gd name="T3" fmla="*/ 2147483647 h 248"/>
              <a:gd name="T4" fmla="*/ 2147483647 w 336"/>
              <a:gd name="T5" fmla="*/ 2147483647 h 248"/>
              <a:gd name="T6" fmla="*/ 2147483647 w 336"/>
              <a:gd name="T7" fmla="*/ 2147483647 h 248"/>
              <a:gd name="T8" fmla="*/ 2147483647 w 336"/>
              <a:gd name="T9" fmla="*/ 2147483647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248">
                <a:moveTo>
                  <a:pt x="320" y="0"/>
                </a:moveTo>
                <a:cubicBezTo>
                  <a:pt x="328" y="52"/>
                  <a:pt x="336" y="104"/>
                  <a:pt x="320" y="144"/>
                </a:cubicBezTo>
                <a:cubicBezTo>
                  <a:pt x="304" y="184"/>
                  <a:pt x="272" y="232"/>
                  <a:pt x="224" y="240"/>
                </a:cubicBezTo>
                <a:cubicBezTo>
                  <a:pt x="176" y="248"/>
                  <a:pt x="64" y="216"/>
                  <a:pt x="32" y="192"/>
                </a:cubicBezTo>
                <a:cubicBezTo>
                  <a:pt x="0" y="168"/>
                  <a:pt x="16" y="132"/>
                  <a:pt x="32" y="96"/>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3" name="Line 19"/>
          <p:cNvSpPr>
            <a:spLocks noChangeShapeType="1"/>
          </p:cNvSpPr>
          <p:nvPr/>
        </p:nvSpPr>
        <p:spPr bwMode="auto">
          <a:xfrm>
            <a:off x="6172200" y="60960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4" name="Line 20"/>
          <p:cNvSpPr>
            <a:spLocks noChangeShapeType="1"/>
          </p:cNvSpPr>
          <p:nvPr/>
        </p:nvSpPr>
        <p:spPr bwMode="auto">
          <a:xfrm>
            <a:off x="6172200" y="64008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5" name="Oval 21"/>
          <p:cNvSpPr>
            <a:spLocks noChangeArrowheads="1"/>
          </p:cNvSpPr>
          <p:nvPr/>
        </p:nvSpPr>
        <p:spPr bwMode="auto">
          <a:xfrm>
            <a:off x="6019800" y="60960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16406" name="Line 22"/>
          <p:cNvSpPr>
            <a:spLocks noChangeShapeType="1"/>
          </p:cNvSpPr>
          <p:nvPr/>
        </p:nvSpPr>
        <p:spPr bwMode="auto">
          <a:xfrm>
            <a:off x="7772400" y="6248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7" name="Freeform 23"/>
          <p:cNvSpPr>
            <a:spLocks/>
          </p:cNvSpPr>
          <p:nvPr/>
        </p:nvSpPr>
        <p:spPr bwMode="auto">
          <a:xfrm>
            <a:off x="7620000" y="6096000"/>
            <a:ext cx="152400" cy="304800"/>
          </a:xfrm>
          <a:custGeom>
            <a:avLst/>
            <a:gdLst>
              <a:gd name="T0" fmla="*/ 0 w 96"/>
              <a:gd name="T1" fmla="*/ 0 h 192"/>
              <a:gd name="T2" fmla="*/ 2147483647 w 96"/>
              <a:gd name="T3" fmla="*/ 2147483647 h 192"/>
              <a:gd name="T4" fmla="*/ 2147483647 w 96"/>
              <a:gd name="T5" fmla="*/ 2147483647 h 192"/>
              <a:gd name="T6" fmla="*/ 0 w 96"/>
              <a:gd name="T7" fmla="*/ 2147483647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192">
                <a:moveTo>
                  <a:pt x="0" y="0"/>
                </a:moveTo>
                <a:lnTo>
                  <a:pt x="96" y="96"/>
                </a:lnTo>
                <a:lnTo>
                  <a:pt x="96" y="144"/>
                </a:lnTo>
                <a:lnTo>
                  <a:pt x="0" y="192"/>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8" name="Line 24"/>
          <p:cNvSpPr>
            <a:spLocks noChangeShapeType="1"/>
          </p:cNvSpPr>
          <p:nvPr/>
        </p:nvSpPr>
        <p:spPr bwMode="auto">
          <a:xfrm>
            <a:off x="5791200" y="6248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9" name="Freeform 25"/>
          <p:cNvSpPr>
            <a:spLocks/>
          </p:cNvSpPr>
          <p:nvPr/>
        </p:nvSpPr>
        <p:spPr bwMode="auto">
          <a:xfrm>
            <a:off x="7239000" y="6019800"/>
            <a:ext cx="1600200" cy="609600"/>
          </a:xfrm>
          <a:custGeom>
            <a:avLst/>
            <a:gdLst>
              <a:gd name="T0" fmla="*/ 2147483647 w 1008"/>
              <a:gd name="T1" fmla="*/ 2147483647 h 384"/>
              <a:gd name="T2" fmla="*/ 2147483647 w 1008"/>
              <a:gd name="T3" fmla="*/ 2147483647 h 384"/>
              <a:gd name="T4" fmla="*/ 2147483647 w 1008"/>
              <a:gd name="T5" fmla="*/ 0 h 384"/>
              <a:gd name="T6" fmla="*/ 2147483647 w 1008"/>
              <a:gd name="T7" fmla="*/ 2147483647 h 384"/>
              <a:gd name="T8" fmla="*/ 2147483647 w 1008"/>
              <a:gd name="T9" fmla="*/ 0 h 384"/>
              <a:gd name="T10" fmla="*/ 2147483647 w 1008"/>
              <a:gd name="T11" fmla="*/ 2147483647 h 384"/>
              <a:gd name="T12" fmla="*/ 2147483647 w 1008"/>
              <a:gd name="T13" fmla="*/ 2147483647 h 384"/>
              <a:gd name="T14" fmla="*/ 2147483647 w 1008"/>
              <a:gd name="T15" fmla="*/ 2147483647 h 384"/>
              <a:gd name="T16" fmla="*/ 2147483647 w 1008"/>
              <a:gd name="T17" fmla="*/ 2147483647 h 384"/>
              <a:gd name="T18" fmla="*/ 2147483647 w 1008"/>
              <a:gd name="T19" fmla="*/ 2147483647 h 384"/>
              <a:gd name="T20" fmla="*/ 0 w 1008"/>
              <a:gd name="T21" fmla="*/ 2147483647 h 384"/>
              <a:gd name="T22" fmla="*/ 0 w 1008"/>
              <a:gd name="T23" fmla="*/ 2147483647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8" h="384">
                <a:moveTo>
                  <a:pt x="480" y="144"/>
                </a:moveTo>
                <a:lnTo>
                  <a:pt x="672" y="144"/>
                </a:lnTo>
                <a:lnTo>
                  <a:pt x="720" y="0"/>
                </a:lnTo>
                <a:lnTo>
                  <a:pt x="768" y="192"/>
                </a:lnTo>
                <a:lnTo>
                  <a:pt x="816" y="0"/>
                </a:lnTo>
                <a:lnTo>
                  <a:pt x="864" y="192"/>
                </a:lnTo>
                <a:lnTo>
                  <a:pt x="912" y="48"/>
                </a:lnTo>
                <a:lnTo>
                  <a:pt x="912" y="144"/>
                </a:lnTo>
                <a:lnTo>
                  <a:pt x="1008" y="144"/>
                </a:lnTo>
                <a:lnTo>
                  <a:pt x="1008" y="384"/>
                </a:lnTo>
                <a:lnTo>
                  <a:pt x="0" y="384"/>
                </a:lnTo>
                <a:lnTo>
                  <a:pt x="0" y="240"/>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0" name="Text Box 26"/>
          <p:cNvSpPr txBox="1">
            <a:spLocks noChangeArrowheads="1"/>
          </p:cNvSpPr>
          <p:nvPr/>
        </p:nvSpPr>
        <p:spPr bwMode="auto">
          <a:xfrm>
            <a:off x="8153400" y="54864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Z</a:t>
            </a:r>
            <a:r>
              <a:rPr kumimoji="1" lang="en-US" altLang="zh-TW" baseline="-25000"/>
              <a:t>0</a:t>
            </a:r>
            <a:endParaRPr kumimoji="1" lang="en-US" altLang="zh-TW"/>
          </a:p>
        </p:txBody>
      </p:sp>
      <p:graphicFrame>
        <p:nvGraphicFramePr>
          <p:cNvPr id="16411" name="Object 27"/>
          <p:cNvGraphicFramePr>
            <a:graphicFrameLocks noGrp="1" noChangeAspect="1"/>
          </p:cNvGraphicFramePr>
          <p:nvPr>
            <p:ph sz="half" idx="2"/>
          </p:nvPr>
        </p:nvGraphicFramePr>
        <p:xfrm>
          <a:off x="685800" y="152400"/>
          <a:ext cx="8001000" cy="1377950"/>
        </p:xfrm>
        <a:graphic>
          <a:graphicData uri="http://schemas.openxmlformats.org/presentationml/2006/ole">
            <mc:AlternateContent xmlns:mc="http://schemas.openxmlformats.org/markup-compatibility/2006">
              <mc:Choice xmlns:v="urn:schemas-microsoft-com:vml" Requires="v">
                <p:oleObj spid="_x0000_s16460" name="Equation" r:id="rId3" imgW="4127500" imgH="711200" progId="Equation.3">
                  <p:embed/>
                </p:oleObj>
              </mc:Choice>
              <mc:Fallback>
                <p:oleObj name="Equation" r:id="rId3" imgW="4127500" imgH="711200" progId="Equation.3">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2400"/>
                        <a:ext cx="8001000" cy="137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12" name="Text Box 29"/>
          <p:cNvSpPr txBox="1">
            <a:spLocks noChangeArrowheads="1"/>
          </p:cNvSpPr>
          <p:nvPr/>
        </p:nvSpPr>
        <p:spPr bwMode="auto">
          <a:xfrm>
            <a:off x="7985125" y="2549525"/>
            <a:ext cx="958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kumimoji="1" lang="en-US" altLang="zh-TW"/>
              <a:t>Z</a:t>
            </a:r>
            <a:r>
              <a:rPr kumimoji="1" lang="en-US" altLang="zh-TW" baseline="-25000"/>
              <a:t>L</a:t>
            </a:r>
            <a:r>
              <a:rPr kumimoji="1" lang="en-US" altLang="zh-TW"/>
              <a:t> =</a:t>
            </a:r>
            <a:r>
              <a:rPr kumimoji="1" lang="en-US" altLang="zh-TW">
                <a:sym typeface="Symbol" pitchFamily="18" charset="2"/>
              </a:rPr>
              <a:t></a:t>
            </a:r>
            <a:endParaRPr kumimoji="1" lang="en-US" altLang="en-US">
              <a:sym typeface="Symbol" pitchFamily="18" charset="2"/>
            </a:endParaRPr>
          </a:p>
        </p:txBody>
      </p:sp>
      <p:sp>
        <p:nvSpPr>
          <p:cNvPr id="16413" name="Text Box 30"/>
          <p:cNvSpPr txBox="1">
            <a:spLocks noChangeArrowheads="1"/>
          </p:cNvSpPr>
          <p:nvPr/>
        </p:nvSpPr>
        <p:spPr bwMode="auto">
          <a:xfrm>
            <a:off x="8077200" y="4648200"/>
            <a:ext cx="893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kumimoji="1" lang="en-US" altLang="zh-TW"/>
              <a:t>Z</a:t>
            </a:r>
            <a:r>
              <a:rPr kumimoji="1" lang="en-US" altLang="zh-TW" baseline="-25000"/>
              <a:t>L</a:t>
            </a:r>
            <a:r>
              <a:rPr kumimoji="1" lang="en-US" altLang="zh-TW"/>
              <a:t> =</a:t>
            </a:r>
            <a:r>
              <a:rPr kumimoji="1" lang="en-US" altLang="zh-TW">
                <a:sym typeface="Symbol" pitchFamily="18" charset="2"/>
              </a:rPr>
              <a:t>0</a:t>
            </a:r>
            <a:endParaRPr kumimoji="1" lang="en-US" altLang="en-US">
              <a:sym typeface="Symbol" pitchFamily="18" charset="2"/>
            </a:endParaRPr>
          </a:p>
        </p:txBody>
      </p:sp>
      <p:sp>
        <p:nvSpPr>
          <p:cNvPr id="16414" name="Line 31"/>
          <p:cNvSpPr>
            <a:spLocks noChangeShapeType="1"/>
          </p:cNvSpPr>
          <p:nvPr/>
        </p:nvSpPr>
        <p:spPr bwMode="auto">
          <a:xfrm flipV="1">
            <a:off x="8001000" y="37338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5" name="Line 32"/>
          <p:cNvSpPr>
            <a:spLocks noChangeShapeType="1"/>
          </p:cNvSpPr>
          <p:nvPr/>
        </p:nvSpPr>
        <p:spPr bwMode="auto">
          <a:xfrm>
            <a:off x="8001000" y="4495800"/>
            <a:ext cx="0" cy="22860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6" name="Line 33"/>
          <p:cNvSpPr>
            <a:spLocks noChangeShapeType="1"/>
          </p:cNvSpPr>
          <p:nvPr/>
        </p:nvSpPr>
        <p:spPr bwMode="auto">
          <a:xfrm>
            <a:off x="7239000" y="57912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7" name="Text Box 34"/>
          <p:cNvSpPr txBox="1">
            <a:spLocks noChangeArrowheads="1"/>
          </p:cNvSpPr>
          <p:nvPr/>
        </p:nvSpPr>
        <p:spPr bwMode="auto">
          <a:xfrm>
            <a:off x="6477000" y="5257800"/>
            <a:ext cx="1477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en-US"/>
              <a:t>(3) Perfect</a:t>
            </a:r>
          </a:p>
        </p:txBody>
      </p:sp>
      <p:sp>
        <p:nvSpPr>
          <p:cNvPr id="16418" name="Text Box 35"/>
          <p:cNvSpPr txBox="1">
            <a:spLocks noChangeArrowheads="1"/>
          </p:cNvSpPr>
          <p:nvPr/>
        </p:nvSpPr>
        <p:spPr bwMode="auto">
          <a:xfrm>
            <a:off x="6248400" y="1600200"/>
            <a:ext cx="2519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en-US"/>
              <a:t>(1) Output doubled</a:t>
            </a:r>
          </a:p>
        </p:txBody>
      </p:sp>
      <p:sp>
        <p:nvSpPr>
          <p:cNvPr id="16419" name="Text Box 36"/>
          <p:cNvSpPr txBox="1">
            <a:spLocks noChangeArrowheads="1"/>
          </p:cNvSpPr>
          <p:nvPr/>
        </p:nvSpPr>
        <p:spPr bwMode="auto">
          <a:xfrm>
            <a:off x="6323013" y="3276600"/>
            <a:ext cx="28971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en-US"/>
              <a:t>(2) Signal reflect back</a:t>
            </a:r>
          </a:p>
          <a:p>
            <a:r>
              <a:rPr lang="en-US" altLang="en-US"/>
              <a:t>To source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457200"/>
            <a:ext cx="7772400" cy="457200"/>
          </a:xfrm>
        </p:spPr>
        <p:txBody>
          <a:bodyPr/>
          <a:lstStyle/>
          <a:p>
            <a:r>
              <a:rPr lang="en-US" sz="2800" dirty="0" smtClean="0"/>
              <a:t>Exercise 3</a:t>
            </a:r>
            <a:endParaRPr lang="en-US" sz="2800" dirty="0"/>
          </a:p>
        </p:txBody>
      </p:sp>
      <p:sp>
        <p:nvSpPr>
          <p:cNvPr id="8" name="Content Placeholder 7"/>
          <p:cNvSpPr>
            <a:spLocks noGrp="1"/>
          </p:cNvSpPr>
          <p:nvPr>
            <p:ph idx="1"/>
          </p:nvPr>
        </p:nvSpPr>
        <p:spPr>
          <a:xfrm>
            <a:off x="609600" y="990600"/>
            <a:ext cx="7772400" cy="4114800"/>
          </a:xfrm>
        </p:spPr>
        <p:txBody>
          <a:bodyPr/>
          <a:lstStyle/>
          <a:p>
            <a:r>
              <a:rPr lang="en-US" sz="2000" dirty="0"/>
              <a:t>Assume a transmission line has a characteristic impedance of Z0=50 Ohms and 10 meters long. The source impedance is RS=5 Ohms, and load impedance is RL=70 Ohms</a:t>
            </a:r>
            <a:r>
              <a:rPr lang="en-US" sz="2000" dirty="0" smtClean="0"/>
              <a:t>.</a:t>
            </a:r>
          </a:p>
          <a:p>
            <a:pPr marL="457200" indent="-457200">
              <a:buFont typeface="+mj-lt"/>
              <a:buAutoNum type="alphaLcParenR"/>
            </a:pPr>
            <a:r>
              <a:rPr lang="en-US" sz="2000" dirty="0" smtClean="0"/>
              <a:t>If the </a:t>
            </a:r>
            <a:r>
              <a:rPr lang="en-US" sz="2000" dirty="0"/>
              <a:t>load end is </a:t>
            </a:r>
            <a:r>
              <a:rPr lang="en-US" sz="2000" dirty="0" smtClean="0"/>
              <a:t>open,</a:t>
            </a:r>
          </a:p>
          <a:p>
            <a:pPr marL="800100" lvl="1" indent="-400050">
              <a:buSzPct val="90000"/>
              <a:buFont typeface="+mj-lt"/>
              <a:buAutoNum type="romanLcPeriod"/>
            </a:pPr>
            <a:r>
              <a:rPr lang="en-US" sz="2000" dirty="0"/>
              <a:t>w</a:t>
            </a:r>
            <a:r>
              <a:rPr lang="en-US" sz="2000" dirty="0" smtClean="0"/>
              <a:t>hat </a:t>
            </a:r>
            <a:r>
              <a:rPr lang="en-US" sz="2000" dirty="0"/>
              <a:t>is the value of  </a:t>
            </a:r>
            <a:r>
              <a:rPr lang="en-US" sz="2000" dirty="0" smtClean="0"/>
              <a:t>RL?</a:t>
            </a:r>
          </a:p>
          <a:p>
            <a:pPr marL="800100" lvl="1" indent="-400050">
              <a:buSzPct val="90000"/>
              <a:buFont typeface="+mj-lt"/>
              <a:buAutoNum type="romanLcPeriod"/>
            </a:pPr>
            <a:r>
              <a:rPr lang="en-US" sz="2000" dirty="0" smtClean="0"/>
              <a:t>What </a:t>
            </a:r>
            <a:r>
              <a:rPr lang="en-US" sz="2000" dirty="0"/>
              <a:t>is the value of </a:t>
            </a:r>
            <a:r>
              <a:rPr lang="en-US" altLang="zh-TW" sz="2000" dirty="0"/>
              <a:t>the Load-end reflective coefficient (</a:t>
            </a:r>
            <a:r>
              <a:rPr lang="en-US" altLang="zh-TW" sz="2000" dirty="0" smtClean="0"/>
              <a:t>R2)?</a:t>
            </a:r>
          </a:p>
          <a:p>
            <a:pPr marL="800100" lvl="1" indent="-400050">
              <a:buSzPct val="90000"/>
              <a:buFont typeface="+mj-lt"/>
              <a:buAutoNum type="romanLcPeriod"/>
            </a:pPr>
            <a:r>
              <a:rPr lang="en-US" sz="2000" dirty="0" smtClean="0"/>
              <a:t>What does this value </a:t>
            </a:r>
            <a:r>
              <a:rPr lang="en-US" sz="2000" dirty="0"/>
              <a:t>R2 </a:t>
            </a:r>
            <a:r>
              <a:rPr lang="en-US" sz="2000" dirty="0" smtClean="0"/>
              <a:t>tell you?</a:t>
            </a:r>
          </a:p>
          <a:p>
            <a:pPr marL="457200" indent="-457200">
              <a:buFont typeface="+mj-lt"/>
              <a:buAutoNum type="alphaLcParenR"/>
            </a:pPr>
            <a:r>
              <a:rPr lang="en-US" sz="2000" dirty="0"/>
              <a:t>If the load end is </a:t>
            </a:r>
            <a:r>
              <a:rPr lang="en-US" sz="2000" dirty="0" smtClean="0"/>
              <a:t>closed,</a:t>
            </a:r>
            <a:endParaRPr lang="en-US" sz="2000" dirty="0"/>
          </a:p>
          <a:p>
            <a:pPr marL="800100" lvl="1" indent="-400050">
              <a:buSzPct val="90000"/>
              <a:buFont typeface="+mj-lt"/>
              <a:buAutoNum type="romanLcPeriod"/>
            </a:pPr>
            <a:r>
              <a:rPr lang="en-US" sz="2000" dirty="0" smtClean="0"/>
              <a:t>what </a:t>
            </a:r>
            <a:r>
              <a:rPr lang="en-US" sz="2000" dirty="0"/>
              <a:t>is the value of  RL?</a:t>
            </a:r>
          </a:p>
          <a:p>
            <a:pPr marL="800100" lvl="1" indent="-400050">
              <a:buSzPct val="90000"/>
              <a:buFont typeface="+mj-lt"/>
              <a:buAutoNum type="romanLcPeriod"/>
            </a:pPr>
            <a:r>
              <a:rPr lang="en-US" sz="2000" dirty="0"/>
              <a:t>W</a:t>
            </a:r>
            <a:r>
              <a:rPr lang="en-US" sz="2000" dirty="0" smtClean="0"/>
              <a:t>hat </a:t>
            </a:r>
            <a:r>
              <a:rPr lang="en-US" sz="2000" dirty="0"/>
              <a:t>is the value of </a:t>
            </a:r>
            <a:r>
              <a:rPr lang="en-US" altLang="zh-TW" sz="2000" dirty="0"/>
              <a:t>the Load-end reflective coefficient (R2</a:t>
            </a:r>
            <a:r>
              <a:rPr lang="en-US" altLang="zh-TW" sz="2000" dirty="0" smtClean="0"/>
              <a:t>)?</a:t>
            </a:r>
            <a:endParaRPr lang="en-US" altLang="zh-TW" sz="2000" dirty="0"/>
          </a:p>
          <a:p>
            <a:pPr marL="800100" lvl="1" indent="-400050">
              <a:buSzPct val="90000"/>
              <a:buFont typeface="+mj-lt"/>
              <a:buAutoNum type="romanLcPeriod"/>
            </a:pPr>
            <a:r>
              <a:rPr lang="en-US" sz="2000" dirty="0"/>
              <a:t>W</a:t>
            </a:r>
            <a:r>
              <a:rPr lang="en-US" sz="2000" dirty="0" smtClean="0"/>
              <a:t>hat </a:t>
            </a:r>
            <a:r>
              <a:rPr lang="en-US" sz="2000" dirty="0"/>
              <a:t>does this </a:t>
            </a:r>
            <a:r>
              <a:rPr lang="en-US" sz="2000" dirty="0" smtClean="0"/>
              <a:t>value </a:t>
            </a:r>
            <a:r>
              <a:rPr lang="en-US" sz="2000" dirty="0"/>
              <a:t>R2 </a:t>
            </a:r>
            <a:r>
              <a:rPr lang="en-US" sz="2000" dirty="0" smtClean="0"/>
              <a:t>tell </a:t>
            </a:r>
            <a:r>
              <a:rPr lang="en-US" sz="2000" dirty="0"/>
              <a:t>you?</a:t>
            </a:r>
          </a:p>
          <a:p>
            <a:pPr marL="457200" indent="-457200">
              <a:buFont typeface="+mj-lt"/>
              <a:buAutoNum type="alphaLcParenR"/>
            </a:pPr>
            <a:r>
              <a:rPr lang="en-US" sz="2000" dirty="0"/>
              <a:t>If the load end is </a:t>
            </a:r>
            <a:r>
              <a:rPr lang="en-US" sz="2000" dirty="0" smtClean="0"/>
              <a:t>matched,</a:t>
            </a:r>
            <a:endParaRPr lang="en-US" sz="2000" dirty="0"/>
          </a:p>
          <a:p>
            <a:pPr marL="800100" lvl="1" indent="-400050">
              <a:buSzPct val="90000"/>
              <a:buFont typeface="+mj-lt"/>
              <a:buAutoNum type="romanLcPeriod"/>
            </a:pPr>
            <a:r>
              <a:rPr lang="en-US" sz="2000" dirty="0" smtClean="0"/>
              <a:t>what </a:t>
            </a:r>
            <a:r>
              <a:rPr lang="en-US" sz="2000" dirty="0"/>
              <a:t>is the value of  RL?</a:t>
            </a:r>
          </a:p>
          <a:p>
            <a:pPr marL="800100" lvl="1" indent="-400050">
              <a:buSzPct val="90000"/>
              <a:buFont typeface="+mj-lt"/>
              <a:buAutoNum type="romanLcPeriod"/>
            </a:pPr>
            <a:r>
              <a:rPr lang="en-US" sz="2000" dirty="0"/>
              <a:t>W</a:t>
            </a:r>
            <a:r>
              <a:rPr lang="en-US" sz="2000" dirty="0" smtClean="0"/>
              <a:t>hat </a:t>
            </a:r>
            <a:r>
              <a:rPr lang="en-US" sz="2000" dirty="0"/>
              <a:t>is the value of </a:t>
            </a:r>
            <a:r>
              <a:rPr lang="en-US" altLang="zh-TW" sz="2000" dirty="0"/>
              <a:t>the Load-end reflective coefficient (R2</a:t>
            </a:r>
            <a:r>
              <a:rPr lang="en-US" altLang="zh-TW" sz="2000" dirty="0" smtClean="0"/>
              <a:t>)?</a:t>
            </a:r>
            <a:endParaRPr lang="en-US" altLang="zh-TW" sz="2000" dirty="0"/>
          </a:p>
          <a:p>
            <a:pPr marL="800100" lvl="1" indent="-400050">
              <a:buSzPct val="90000"/>
              <a:buFont typeface="+mj-lt"/>
              <a:buAutoNum type="romanLcPeriod"/>
            </a:pPr>
            <a:r>
              <a:rPr lang="en-US" sz="2000" dirty="0"/>
              <a:t>W</a:t>
            </a:r>
            <a:r>
              <a:rPr lang="en-US" sz="2000" dirty="0" smtClean="0"/>
              <a:t>hat </a:t>
            </a:r>
            <a:r>
              <a:rPr lang="en-US" sz="2000" dirty="0"/>
              <a:t>does this </a:t>
            </a:r>
            <a:r>
              <a:rPr lang="en-US" sz="2000" dirty="0" smtClean="0"/>
              <a:t>value </a:t>
            </a:r>
            <a:r>
              <a:rPr lang="en-US" sz="2000" dirty="0"/>
              <a:t>R2 </a:t>
            </a:r>
            <a:r>
              <a:rPr lang="en-US" sz="2000" dirty="0" smtClean="0"/>
              <a:t>tell </a:t>
            </a:r>
            <a:r>
              <a:rPr lang="en-US" sz="2000" dirty="0"/>
              <a:t>you?</a:t>
            </a:r>
          </a:p>
          <a:p>
            <a:pPr marL="514350" indent="-514350">
              <a:buFont typeface="+mj-lt"/>
              <a:buAutoNum type="alphaLcParenR"/>
            </a:pPr>
            <a:endParaRPr lang="en-US" dirty="0"/>
          </a:p>
          <a:p>
            <a:endParaRPr lang="en-US" dirty="0"/>
          </a:p>
        </p:txBody>
      </p:sp>
      <p:sp>
        <p:nvSpPr>
          <p:cNvPr id="5" name="Footer Placeholder 4"/>
          <p:cNvSpPr>
            <a:spLocks noGrp="1"/>
          </p:cNvSpPr>
          <p:nvPr>
            <p:ph type="ftr" sz="quarter" idx="11"/>
          </p:nvPr>
        </p:nvSpPr>
        <p:spPr>
          <a:xfrm>
            <a:off x="3352800" y="6400800"/>
            <a:ext cx="2895600" cy="457200"/>
          </a:xfrm>
        </p:spPr>
        <p:txBody>
          <a:bodyPr/>
          <a:lstStyle/>
          <a:p>
            <a:pPr>
              <a:defRPr/>
            </a:pPr>
            <a:r>
              <a:rPr lang="en-US" altLang="zh-TW" smtClean="0"/>
              <a:t>Transmission lines (v.8b)</a:t>
            </a:r>
            <a:endParaRPr lang="en-US" altLang="zh-TW" dirty="0"/>
          </a:p>
        </p:txBody>
      </p:sp>
      <p:sp>
        <p:nvSpPr>
          <p:cNvPr id="6" name="Slide Number Placeholder 5"/>
          <p:cNvSpPr>
            <a:spLocks noGrp="1"/>
          </p:cNvSpPr>
          <p:nvPr>
            <p:ph type="sldNum" sz="quarter" idx="12"/>
          </p:nvPr>
        </p:nvSpPr>
        <p:spPr/>
        <p:txBody>
          <a:bodyPr/>
          <a:lstStyle/>
          <a:p>
            <a:fld id="{7336DE29-CE83-4A36-944D-3A701B0A2284}" type="slidenum">
              <a:rPr lang="zh-TW" altLang="en-US" smtClean="0"/>
              <a:pPr/>
              <a:t>18</a:t>
            </a:fld>
            <a:endParaRPr lang="en-US" altLang="zh-TW"/>
          </a:p>
        </p:txBody>
      </p:sp>
      <p:graphicFrame>
        <p:nvGraphicFramePr>
          <p:cNvPr id="9" name="Object 8"/>
          <p:cNvGraphicFramePr>
            <a:graphicFrameLocks noGrp="1" noChangeAspect="1"/>
          </p:cNvGraphicFramePr>
          <p:nvPr>
            <p:extLst>
              <p:ext uri="{D42A27DB-BD31-4B8C-83A1-F6EECF244321}">
                <p14:modId xmlns:p14="http://schemas.microsoft.com/office/powerpoint/2010/main" val="1447955918"/>
              </p:ext>
            </p:extLst>
          </p:nvPr>
        </p:nvGraphicFramePr>
        <p:xfrm>
          <a:off x="3352800" y="76200"/>
          <a:ext cx="5346700" cy="920750"/>
        </p:xfrm>
        <a:graphic>
          <a:graphicData uri="http://schemas.openxmlformats.org/presentationml/2006/ole">
            <mc:AlternateContent xmlns:mc="http://schemas.openxmlformats.org/markup-compatibility/2006">
              <mc:Choice xmlns:v="urn:schemas-microsoft-com:vml" Requires="v">
                <p:oleObj spid="_x0000_s47136" name="Equation" r:id="rId3" imgW="4127500" imgH="711200" progId="Equation.3">
                  <p:embed/>
                </p:oleObj>
              </mc:Choice>
              <mc:Fallback>
                <p:oleObj name="Equation" r:id="rId3" imgW="4127500" imgH="711200" progId="Equation.3">
                  <p:embed/>
                  <p:pic>
                    <p:nvPicPr>
                      <p:cNvPr id="0" name="Objec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76200"/>
                        <a:ext cx="5346700" cy="920750"/>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1354506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rgbClr val="578963"/>
                </a:solidFill>
              </a:rPr>
              <a:t>Transmission lines (v.8b)</a:t>
            </a:r>
            <a:endParaRPr lang="en-US" altLang="zh-TW" sz="1400">
              <a:solidFill>
                <a:srgbClr val="578963"/>
              </a:solidFill>
            </a:endParaRPr>
          </a:p>
        </p:txBody>
      </p:sp>
      <p:sp>
        <p:nvSpPr>
          <p:cNvPr id="17411" name="Rectangle 7"/>
          <p:cNvSpPr>
            <a:spLocks noGrp="1" noChangeArrowheads="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B52EBB19-5D3A-4F6E-87AD-F59B1362DAB4}" type="slidenum">
              <a:rPr lang="zh-TW" altLang="en-US" sz="1400">
                <a:solidFill>
                  <a:srgbClr val="578963"/>
                </a:solidFill>
              </a:rPr>
              <a:pPr/>
              <a:t>19</a:t>
            </a:fld>
            <a:endParaRPr lang="en-US" altLang="zh-TW" sz="1400">
              <a:solidFill>
                <a:srgbClr val="578963"/>
              </a:solidFill>
            </a:endParaRPr>
          </a:p>
        </p:txBody>
      </p:sp>
      <p:sp>
        <p:nvSpPr>
          <p:cNvPr id="17412" name="Rectangle 2"/>
          <p:cNvSpPr>
            <a:spLocks noGrp="1" noChangeArrowheads="1"/>
          </p:cNvSpPr>
          <p:nvPr>
            <p:ph type="ctrTitle"/>
          </p:nvPr>
        </p:nvSpPr>
        <p:spPr/>
        <p:txBody>
          <a:bodyPr/>
          <a:lstStyle/>
          <a:p>
            <a:pPr algn="ctr"/>
            <a:r>
              <a:rPr lang="zh-TW" altLang="en-US" sz="4000" smtClean="0"/>
              <a:t/>
            </a:r>
            <a:br>
              <a:rPr lang="zh-TW" altLang="en-US" sz="4000" smtClean="0"/>
            </a:br>
            <a:r>
              <a:rPr lang="en-US" altLang="zh-TW" smtClean="0"/>
              <a:t>Load-end transmission</a:t>
            </a:r>
            <a:endParaRPr lang="zh-TW" altLang="en-US" smtClean="0"/>
          </a:p>
        </p:txBody>
      </p:sp>
      <p:sp>
        <p:nvSpPr>
          <p:cNvPr id="17413" name="Rectangle 3"/>
          <p:cNvSpPr>
            <a:spLocks noGrp="1" noChangeArrowheads="1"/>
          </p:cNvSpPr>
          <p:nvPr>
            <p:ph type="subTitle" idx="1"/>
          </p:nvPr>
        </p:nvSpPr>
        <p:spPr/>
        <p:txBody>
          <a:bodyPr/>
          <a:lstStyle/>
          <a:p>
            <a:r>
              <a:rPr lang="en-US" altLang="zh-TW" smtClean="0"/>
              <a:t>Output transmission function T</a:t>
            </a:r>
            <a:endParaRPr lang="en-US" altLang="zh-TW" baseline="-25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4099"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71D99BD5-874D-4AF1-8AB5-B1E199B867B2}" type="slidenum">
              <a:rPr lang="zh-TW" altLang="en-US" sz="1400">
                <a:solidFill>
                  <a:schemeClr val="bg2"/>
                </a:solidFill>
              </a:rPr>
              <a:pPr/>
              <a:t>2</a:t>
            </a:fld>
            <a:endParaRPr lang="en-US" altLang="zh-TW" sz="1400">
              <a:solidFill>
                <a:schemeClr val="bg2"/>
              </a:solidFill>
            </a:endParaRPr>
          </a:p>
        </p:txBody>
      </p:sp>
      <p:sp>
        <p:nvSpPr>
          <p:cNvPr id="4100" name="Rectangle 2"/>
          <p:cNvSpPr>
            <a:spLocks noGrp="1" noChangeArrowheads="1"/>
          </p:cNvSpPr>
          <p:nvPr>
            <p:ph type="title"/>
          </p:nvPr>
        </p:nvSpPr>
        <p:spPr/>
        <p:txBody>
          <a:bodyPr/>
          <a:lstStyle/>
          <a:p>
            <a:r>
              <a:rPr lang="en-US" altLang="zh-TW" smtClean="0"/>
              <a:t>Transmission lines overview</a:t>
            </a:r>
          </a:p>
        </p:txBody>
      </p:sp>
      <p:sp>
        <p:nvSpPr>
          <p:cNvPr id="4101" name="Rectangle 3"/>
          <p:cNvSpPr>
            <a:spLocks noGrp="1" noChangeArrowheads="1"/>
          </p:cNvSpPr>
          <p:nvPr>
            <p:ph type="body" idx="1"/>
          </p:nvPr>
        </p:nvSpPr>
        <p:spPr/>
        <p:txBody>
          <a:bodyPr/>
          <a:lstStyle/>
          <a:p>
            <a:r>
              <a:rPr lang="zh-TW" altLang="en-US" dirty="0" smtClean="0"/>
              <a:t>(1) </a:t>
            </a:r>
            <a:r>
              <a:rPr lang="en-US" altLang="zh-TW" sz="2800" dirty="0" smtClean="0"/>
              <a:t>Characteristics of and applications of  Transmission lines</a:t>
            </a:r>
            <a:r>
              <a:rPr lang="zh-TW" altLang="en-US" dirty="0" smtClean="0"/>
              <a:t> </a:t>
            </a:r>
          </a:p>
          <a:p>
            <a:r>
              <a:rPr lang="en-US" altLang="zh-TW" dirty="0" smtClean="0"/>
              <a:t>(2) Reflections in transmission lines and methods to  reduce them</a:t>
            </a:r>
          </a:p>
          <a:p>
            <a:r>
              <a:rPr lang="en-US" altLang="zh-TW" dirty="0" smtClean="0"/>
              <a:t>Appendix1</a:t>
            </a:r>
          </a:p>
          <a:p>
            <a:pPr lvl="1"/>
            <a:r>
              <a:rPr lang="en-US" altLang="zh-TW" dirty="0" smtClean="0"/>
              <a:t>Mathematics of transmission lines</a:t>
            </a:r>
          </a:p>
          <a:p>
            <a:endParaRPr lang="en-US" altLang="zh-TW"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18435"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320AE69F-4E1C-4037-9094-98FB1B642375}" type="slidenum">
              <a:rPr lang="zh-TW" altLang="en-US" sz="1400">
                <a:solidFill>
                  <a:schemeClr val="bg2"/>
                </a:solidFill>
              </a:rPr>
              <a:pPr/>
              <a:t>20</a:t>
            </a:fld>
            <a:endParaRPr lang="en-US" altLang="zh-TW" sz="1400">
              <a:solidFill>
                <a:schemeClr val="bg2"/>
              </a:solidFill>
            </a:endParaRPr>
          </a:p>
        </p:txBody>
      </p:sp>
      <p:sp>
        <p:nvSpPr>
          <p:cNvPr id="18436" name="Rectangle 2"/>
          <p:cNvSpPr>
            <a:spLocks noGrp="1" noChangeArrowheads="1"/>
          </p:cNvSpPr>
          <p:nvPr>
            <p:ph type="title"/>
          </p:nvPr>
        </p:nvSpPr>
        <p:spPr>
          <a:xfrm>
            <a:off x="685800" y="609600"/>
            <a:ext cx="7772400" cy="1143000"/>
          </a:xfrm>
        </p:spPr>
        <p:txBody>
          <a:bodyPr/>
          <a:lstStyle/>
          <a:p>
            <a:r>
              <a:rPr lang="en-US" altLang="zh-TW" sz="3600" smtClean="0"/>
              <a:t>Derivation for </a:t>
            </a:r>
            <a:r>
              <a:rPr lang="en-US" altLang="zh-TW" sz="4000" smtClean="0"/>
              <a:t>T(</a:t>
            </a:r>
            <a:r>
              <a:rPr lang="en-US" altLang="zh-TW" sz="4000" smtClean="0">
                <a:sym typeface="Symbol" pitchFamily="18" charset="2"/>
              </a:rPr>
              <a:t></a:t>
            </a:r>
            <a:r>
              <a:rPr lang="en-US" altLang="zh-TW" sz="4000" smtClean="0"/>
              <a:t>)</a:t>
            </a:r>
            <a:r>
              <a:rPr lang="en-US" altLang="zh-TW" sz="3600" smtClean="0"/>
              <a:t>: At load-end </a:t>
            </a:r>
            <a:br>
              <a:rPr lang="en-US" altLang="zh-TW" sz="3600" smtClean="0"/>
            </a:br>
            <a:r>
              <a:rPr lang="en-US" altLang="zh-TW" sz="3600" smtClean="0"/>
              <a:t>(Junction between </a:t>
            </a:r>
            <a:br>
              <a:rPr lang="en-US" altLang="zh-TW" sz="3600" smtClean="0"/>
            </a:br>
            <a:r>
              <a:rPr lang="en-US" altLang="zh-TW" sz="3600" smtClean="0"/>
              <a:t>the line and load)</a:t>
            </a:r>
          </a:p>
        </p:txBody>
      </p:sp>
      <p:sp>
        <p:nvSpPr>
          <p:cNvPr id="18437" name="Rectangle 3"/>
          <p:cNvSpPr>
            <a:spLocks noGrp="1" noChangeArrowheads="1"/>
          </p:cNvSpPr>
          <p:nvPr>
            <p:ph type="body" idx="1"/>
          </p:nvPr>
        </p:nvSpPr>
        <p:spPr>
          <a:xfrm>
            <a:off x="684213" y="1870075"/>
            <a:ext cx="7772400" cy="4114800"/>
          </a:xfrm>
        </p:spPr>
        <p:txBody>
          <a:bodyPr/>
          <a:lstStyle/>
          <a:p>
            <a:r>
              <a:rPr lang="en-US" altLang="zh-TW" dirty="0" smtClean="0"/>
              <a:t>Define</a:t>
            </a:r>
          </a:p>
          <a:p>
            <a:r>
              <a:rPr lang="en-US" altLang="zh-TW" dirty="0" err="1" smtClean="0"/>
              <a:t>Vt</a:t>
            </a:r>
            <a:r>
              <a:rPr lang="en-US" altLang="zh-TW" dirty="0" smtClean="0"/>
              <a:t>=</a:t>
            </a:r>
            <a:r>
              <a:rPr lang="en-US" altLang="zh-TW" dirty="0" err="1" smtClean="0"/>
              <a:t>Vi+Vr</a:t>
            </a:r>
            <a:endParaRPr lang="en-US" altLang="zh-TW" dirty="0" smtClean="0"/>
          </a:p>
          <a:p>
            <a:r>
              <a:rPr lang="en-US" altLang="zh-TW" dirty="0" err="1" smtClean="0"/>
              <a:t>Vt</a:t>
            </a:r>
            <a:r>
              <a:rPr lang="en-US" altLang="zh-TW" dirty="0" smtClean="0"/>
              <a:t>/Vi=1+Vr/Vi</a:t>
            </a:r>
          </a:p>
          <a:p>
            <a:r>
              <a:rPr lang="en-US" altLang="zh-TW" dirty="0" smtClean="0"/>
              <a:t>and  </a:t>
            </a:r>
          </a:p>
          <a:p>
            <a:r>
              <a:rPr lang="en-US" altLang="zh-TW" dirty="0" smtClean="0"/>
              <a:t>T= </a:t>
            </a:r>
            <a:r>
              <a:rPr lang="en-US" altLang="zh-TW" dirty="0" err="1" smtClean="0"/>
              <a:t>Vt</a:t>
            </a:r>
            <a:r>
              <a:rPr lang="en-US" altLang="zh-TW" dirty="0" smtClean="0"/>
              <a:t>/Vi=</a:t>
            </a:r>
            <a:r>
              <a:rPr lang="en-US" altLang="zh-TW" sz="2800" dirty="0" smtClean="0"/>
              <a:t>Output transmission function </a:t>
            </a:r>
          </a:p>
          <a:p>
            <a:r>
              <a:rPr lang="en-US" sz="2800" dirty="0" smtClean="0">
                <a:solidFill>
                  <a:srgbClr val="FF0000"/>
                </a:solidFill>
              </a:rPr>
              <a:t>=Voltage </a:t>
            </a:r>
            <a:r>
              <a:rPr lang="en-US" sz="2800" dirty="0">
                <a:solidFill>
                  <a:srgbClr val="FF0000"/>
                </a:solidFill>
              </a:rPr>
              <a:t>input at load end/ voltage output to load at load end =</a:t>
            </a:r>
            <a:r>
              <a:rPr lang="en-US" sz="2800" dirty="0" err="1">
                <a:solidFill>
                  <a:srgbClr val="FF0000"/>
                </a:solidFill>
              </a:rPr>
              <a:t>Vt</a:t>
            </a:r>
            <a:r>
              <a:rPr lang="en-US" sz="2800" dirty="0">
                <a:solidFill>
                  <a:srgbClr val="FF0000"/>
                </a:solidFill>
              </a:rPr>
              <a:t>/Vi</a:t>
            </a:r>
          </a:p>
          <a:p>
            <a:r>
              <a:rPr lang="en-US" altLang="zh-TW" sz="2800" dirty="0" smtClean="0"/>
              <a:t>=1+</a:t>
            </a:r>
            <a:r>
              <a:rPr lang="en-US" altLang="zh-TW" dirty="0" smtClean="0"/>
              <a:t>Vr/Vi</a:t>
            </a:r>
            <a:r>
              <a:rPr lang="en-US" altLang="zh-TW" sz="2800" dirty="0" smtClean="0"/>
              <a:t>=1+ load-end reflective coefficient (R</a:t>
            </a:r>
            <a:r>
              <a:rPr lang="en-US" altLang="zh-TW" sz="2800" baseline="-25000" dirty="0" smtClean="0"/>
              <a:t>2</a:t>
            </a:r>
            <a:r>
              <a:rPr lang="en-US" altLang="zh-TW" sz="2800" dirty="0" smtClean="0"/>
              <a:t>)</a:t>
            </a:r>
            <a:endParaRPr lang="en-US" altLang="zh-TW" dirty="0" smtClean="0"/>
          </a:p>
          <a:p>
            <a:r>
              <a:rPr lang="en-US" altLang="zh-TW" dirty="0" smtClean="0"/>
              <a:t>Hence 1+ R</a:t>
            </a:r>
            <a:r>
              <a:rPr lang="en-US" altLang="zh-TW" baseline="-25000" dirty="0" smtClean="0"/>
              <a:t>2</a:t>
            </a:r>
            <a:r>
              <a:rPr lang="en-US" altLang="zh-TW" dirty="0" smtClean="0"/>
              <a:t>=T</a:t>
            </a:r>
          </a:p>
          <a:p>
            <a:endParaRPr lang="en-US" altLang="zh-TW" dirty="0" smtClean="0"/>
          </a:p>
        </p:txBody>
      </p:sp>
      <p:sp>
        <p:nvSpPr>
          <p:cNvPr id="18438" name="Line 4"/>
          <p:cNvSpPr>
            <a:spLocks noChangeShapeType="1"/>
          </p:cNvSpPr>
          <p:nvPr/>
        </p:nvSpPr>
        <p:spPr bwMode="auto">
          <a:xfrm>
            <a:off x="4572000" y="22860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9" name="Line 5"/>
          <p:cNvSpPr>
            <a:spLocks noChangeShapeType="1"/>
          </p:cNvSpPr>
          <p:nvPr/>
        </p:nvSpPr>
        <p:spPr bwMode="auto">
          <a:xfrm>
            <a:off x="6096000" y="22860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0" name="Line 6"/>
          <p:cNvSpPr>
            <a:spLocks noChangeShapeType="1"/>
          </p:cNvSpPr>
          <p:nvPr/>
        </p:nvSpPr>
        <p:spPr bwMode="auto">
          <a:xfrm>
            <a:off x="4572000" y="2895600"/>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1" name="Line 7"/>
          <p:cNvSpPr>
            <a:spLocks noChangeShapeType="1"/>
          </p:cNvSpPr>
          <p:nvPr/>
        </p:nvSpPr>
        <p:spPr bwMode="auto">
          <a:xfrm flipV="1">
            <a:off x="6019800" y="2438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2" name="Text Box 8"/>
          <p:cNvSpPr txBox="1">
            <a:spLocks noChangeArrowheads="1"/>
          </p:cNvSpPr>
          <p:nvPr/>
        </p:nvSpPr>
        <p:spPr bwMode="auto">
          <a:xfrm>
            <a:off x="4708525" y="1793875"/>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Ii</a:t>
            </a:r>
          </a:p>
        </p:txBody>
      </p:sp>
      <p:sp>
        <p:nvSpPr>
          <p:cNvPr id="18443" name="Line 9"/>
          <p:cNvSpPr>
            <a:spLocks noChangeShapeType="1"/>
          </p:cNvSpPr>
          <p:nvPr/>
        </p:nvSpPr>
        <p:spPr bwMode="auto">
          <a:xfrm flipH="1">
            <a:off x="5410200" y="20574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4" name="Text Box 10"/>
          <p:cNvSpPr txBox="1">
            <a:spLocks noChangeArrowheads="1"/>
          </p:cNvSpPr>
          <p:nvPr/>
        </p:nvSpPr>
        <p:spPr bwMode="auto">
          <a:xfrm>
            <a:off x="5318125" y="148907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Ir</a:t>
            </a:r>
          </a:p>
        </p:txBody>
      </p:sp>
      <p:sp>
        <p:nvSpPr>
          <p:cNvPr id="18445" name="Text Box 11"/>
          <p:cNvSpPr txBox="1">
            <a:spLocks noChangeArrowheads="1"/>
          </p:cNvSpPr>
          <p:nvPr/>
        </p:nvSpPr>
        <p:spPr bwMode="auto">
          <a:xfrm>
            <a:off x="5470525" y="2327275"/>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Vr</a:t>
            </a:r>
          </a:p>
        </p:txBody>
      </p:sp>
      <p:sp>
        <p:nvSpPr>
          <p:cNvPr id="18446" name="Line 12"/>
          <p:cNvSpPr>
            <a:spLocks noChangeShapeType="1"/>
          </p:cNvSpPr>
          <p:nvPr/>
        </p:nvSpPr>
        <p:spPr bwMode="auto">
          <a:xfrm>
            <a:off x="4572000" y="22098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7" name="Line 13"/>
          <p:cNvSpPr>
            <a:spLocks noChangeShapeType="1"/>
          </p:cNvSpPr>
          <p:nvPr/>
        </p:nvSpPr>
        <p:spPr bwMode="auto">
          <a:xfrm>
            <a:off x="6248400" y="20574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8" name="Line 14"/>
          <p:cNvSpPr>
            <a:spLocks noChangeShapeType="1"/>
          </p:cNvSpPr>
          <p:nvPr/>
        </p:nvSpPr>
        <p:spPr bwMode="auto">
          <a:xfrm>
            <a:off x="6400800" y="22098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9" name="Text Box 15"/>
          <p:cNvSpPr txBox="1">
            <a:spLocks noChangeArrowheads="1"/>
          </p:cNvSpPr>
          <p:nvPr/>
        </p:nvSpPr>
        <p:spPr bwMode="auto">
          <a:xfrm>
            <a:off x="6384925" y="23272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Vt</a:t>
            </a:r>
          </a:p>
        </p:txBody>
      </p:sp>
      <p:sp>
        <p:nvSpPr>
          <p:cNvPr id="18450" name="Text Box 16"/>
          <p:cNvSpPr txBox="1">
            <a:spLocks noChangeArrowheads="1"/>
          </p:cNvSpPr>
          <p:nvPr/>
        </p:nvSpPr>
        <p:spPr bwMode="auto">
          <a:xfrm>
            <a:off x="6461125" y="1412875"/>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It</a:t>
            </a:r>
          </a:p>
        </p:txBody>
      </p:sp>
      <p:sp>
        <p:nvSpPr>
          <p:cNvPr id="18451" name="Freeform 17"/>
          <p:cNvSpPr>
            <a:spLocks/>
          </p:cNvSpPr>
          <p:nvPr/>
        </p:nvSpPr>
        <p:spPr bwMode="auto">
          <a:xfrm>
            <a:off x="7467600" y="2286000"/>
            <a:ext cx="381000" cy="609600"/>
          </a:xfrm>
          <a:custGeom>
            <a:avLst/>
            <a:gdLst>
              <a:gd name="T0" fmla="*/ 0 w 240"/>
              <a:gd name="T1" fmla="*/ 0 h 384"/>
              <a:gd name="T2" fmla="*/ 2147483647 w 240"/>
              <a:gd name="T3" fmla="*/ 0 h 384"/>
              <a:gd name="T4" fmla="*/ 2147483647 w 240"/>
              <a:gd name="T5" fmla="*/ 2147483647 h 384"/>
              <a:gd name="T6" fmla="*/ 2147483647 w 240"/>
              <a:gd name="T7" fmla="*/ 2147483647 h 384"/>
              <a:gd name="T8" fmla="*/ 2147483647 w 240"/>
              <a:gd name="T9" fmla="*/ 2147483647 h 384"/>
              <a:gd name="T10" fmla="*/ 2147483647 w 240"/>
              <a:gd name="T11" fmla="*/ 2147483647 h 384"/>
              <a:gd name="T12" fmla="*/ 2147483647 w 240"/>
              <a:gd name="T13" fmla="*/ 2147483647 h 384"/>
              <a:gd name="T14" fmla="*/ 2147483647 w 240"/>
              <a:gd name="T15" fmla="*/ 2147483647 h 384"/>
              <a:gd name="T16" fmla="*/ 2147483647 w 240"/>
              <a:gd name="T17" fmla="*/ 2147483647 h 384"/>
              <a:gd name="T18" fmla="*/ 0 w 240"/>
              <a:gd name="T19" fmla="*/ 2147483647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0" h="384">
                <a:moveTo>
                  <a:pt x="0" y="0"/>
                </a:moveTo>
                <a:lnTo>
                  <a:pt x="192" y="0"/>
                </a:lnTo>
                <a:lnTo>
                  <a:pt x="192" y="96"/>
                </a:lnTo>
                <a:lnTo>
                  <a:pt x="96" y="144"/>
                </a:lnTo>
                <a:lnTo>
                  <a:pt x="240" y="192"/>
                </a:lnTo>
                <a:lnTo>
                  <a:pt x="96" y="240"/>
                </a:lnTo>
                <a:lnTo>
                  <a:pt x="240" y="288"/>
                </a:lnTo>
                <a:lnTo>
                  <a:pt x="144" y="288"/>
                </a:lnTo>
                <a:lnTo>
                  <a:pt x="144" y="384"/>
                </a:lnTo>
                <a:lnTo>
                  <a:pt x="0" y="384"/>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2" name="Text Box 18"/>
          <p:cNvSpPr txBox="1">
            <a:spLocks noChangeArrowheads="1"/>
          </p:cNvSpPr>
          <p:nvPr/>
        </p:nvSpPr>
        <p:spPr bwMode="auto">
          <a:xfrm>
            <a:off x="7908925" y="2327275"/>
            <a:ext cx="809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Load</a:t>
            </a:r>
          </a:p>
        </p:txBody>
      </p:sp>
      <p:sp>
        <p:nvSpPr>
          <p:cNvPr id="18453" name="Oval 19"/>
          <p:cNvSpPr>
            <a:spLocks noChangeArrowheads="1"/>
          </p:cNvSpPr>
          <p:nvPr/>
        </p:nvSpPr>
        <p:spPr bwMode="auto">
          <a:xfrm>
            <a:off x="5791200" y="1752600"/>
            <a:ext cx="609600" cy="1676400"/>
          </a:xfrm>
          <a:prstGeom prst="ellipse">
            <a:avLst/>
          </a:prstGeom>
          <a:noFill/>
          <a:ln w="952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18454" name="Line 21"/>
          <p:cNvSpPr>
            <a:spLocks noChangeShapeType="1"/>
          </p:cNvSpPr>
          <p:nvPr/>
        </p:nvSpPr>
        <p:spPr bwMode="auto">
          <a:xfrm>
            <a:off x="4572000" y="26670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5" name="Text Box 22"/>
          <p:cNvSpPr txBox="1">
            <a:spLocks noChangeArrowheads="1"/>
          </p:cNvSpPr>
          <p:nvPr/>
        </p:nvSpPr>
        <p:spPr bwMode="auto">
          <a:xfrm>
            <a:off x="4098925" y="2251075"/>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Z</a:t>
            </a:r>
            <a:r>
              <a:rPr kumimoji="1" lang="en-US" altLang="zh-TW" baseline="-25000"/>
              <a:t>0</a:t>
            </a:r>
            <a:endParaRPr kumimoji="1" lang="en-US" altLang="zh-TW"/>
          </a:p>
        </p:txBody>
      </p:sp>
      <p:sp>
        <p:nvSpPr>
          <p:cNvPr id="18456" name="Line 23"/>
          <p:cNvSpPr>
            <a:spLocks noChangeShapeType="1"/>
          </p:cNvSpPr>
          <p:nvPr/>
        </p:nvSpPr>
        <p:spPr bwMode="auto">
          <a:xfrm>
            <a:off x="3657600" y="26670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7" name="Text Box 24"/>
          <p:cNvSpPr txBox="1">
            <a:spLocks noChangeArrowheads="1"/>
          </p:cNvSpPr>
          <p:nvPr/>
        </p:nvSpPr>
        <p:spPr bwMode="auto">
          <a:xfrm>
            <a:off x="3032125" y="23272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Vi</a:t>
            </a:r>
          </a:p>
        </p:txBody>
      </p:sp>
      <p:sp>
        <p:nvSpPr>
          <p:cNvPr id="18458" name="Line 26"/>
          <p:cNvSpPr>
            <a:spLocks noChangeShapeType="1"/>
          </p:cNvSpPr>
          <p:nvPr/>
        </p:nvSpPr>
        <p:spPr bwMode="auto">
          <a:xfrm flipV="1">
            <a:off x="6248400" y="2438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9" name="Freeform 27"/>
          <p:cNvSpPr>
            <a:spLocks/>
          </p:cNvSpPr>
          <p:nvPr/>
        </p:nvSpPr>
        <p:spPr bwMode="auto">
          <a:xfrm>
            <a:off x="5181600" y="990600"/>
            <a:ext cx="2362200" cy="457200"/>
          </a:xfrm>
          <a:custGeom>
            <a:avLst/>
            <a:gdLst>
              <a:gd name="T0" fmla="*/ 0 w 1488"/>
              <a:gd name="T1" fmla="*/ 2147483647 h 152"/>
              <a:gd name="T2" fmla="*/ 2147483647 w 1488"/>
              <a:gd name="T3" fmla="*/ 2147483647 h 152"/>
              <a:gd name="T4" fmla="*/ 2147483647 w 1488"/>
              <a:gd name="T5" fmla="*/ 2147483647 h 152"/>
              <a:gd name="T6" fmla="*/ 0 60000 65536"/>
              <a:gd name="T7" fmla="*/ 0 60000 65536"/>
              <a:gd name="T8" fmla="*/ 0 60000 65536"/>
            </a:gdLst>
            <a:ahLst/>
            <a:cxnLst>
              <a:cxn ang="T6">
                <a:pos x="T0" y="T1"/>
              </a:cxn>
              <a:cxn ang="T7">
                <a:pos x="T2" y="T3"/>
              </a:cxn>
              <a:cxn ang="T8">
                <a:pos x="T4" y="T5"/>
              </a:cxn>
            </a:cxnLst>
            <a:rect l="0" t="0" r="r" b="b"/>
            <a:pathLst>
              <a:path w="1488" h="152">
                <a:moveTo>
                  <a:pt x="0" y="104"/>
                </a:moveTo>
                <a:cubicBezTo>
                  <a:pt x="212" y="52"/>
                  <a:pt x="424" y="0"/>
                  <a:pt x="672" y="8"/>
                </a:cubicBezTo>
                <a:cubicBezTo>
                  <a:pt x="920" y="16"/>
                  <a:pt x="1204" y="84"/>
                  <a:pt x="1488" y="152"/>
                </a:cubicBezTo>
              </a:path>
            </a:pathLst>
          </a:custGeom>
          <a:noFill/>
          <a:ln w="38100"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0" name="Text Box 28"/>
          <p:cNvSpPr txBox="1">
            <a:spLocks noChangeArrowheads="1"/>
          </p:cNvSpPr>
          <p:nvPr/>
        </p:nvSpPr>
        <p:spPr bwMode="auto">
          <a:xfrm>
            <a:off x="7756525" y="123348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lang="en-US" altLang="zh-TW" sz="2000">
                <a:solidFill>
                  <a:srgbClr val="FF0066"/>
                </a:solidFill>
              </a:rPr>
              <a:t>T</a:t>
            </a:r>
            <a:endParaRPr lang="en-US" altLang="zh-TW" sz="2000"/>
          </a:p>
        </p:txBody>
      </p:sp>
      <p:sp>
        <p:nvSpPr>
          <p:cNvPr id="18461" name="Freeform 29"/>
          <p:cNvSpPr>
            <a:spLocks/>
          </p:cNvSpPr>
          <p:nvPr/>
        </p:nvSpPr>
        <p:spPr bwMode="auto">
          <a:xfrm>
            <a:off x="5334000" y="1143000"/>
            <a:ext cx="1028700" cy="609600"/>
          </a:xfrm>
          <a:custGeom>
            <a:avLst/>
            <a:gdLst>
              <a:gd name="T0" fmla="*/ 0 w 648"/>
              <a:gd name="T1" fmla="*/ 2147483647 h 192"/>
              <a:gd name="T2" fmla="*/ 2147483647 w 648"/>
              <a:gd name="T3" fmla="*/ 0 h 192"/>
              <a:gd name="T4" fmla="*/ 2147483647 w 648"/>
              <a:gd name="T5" fmla="*/ 2147483647 h 192"/>
              <a:gd name="T6" fmla="*/ 2147483647 w 648"/>
              <a:gd name="T7" fmla="*/ 2147483647 h 192"/>
              <a:gd name="T8" fmla="*/ 2147483647 w 648"/>
              <a:gd name="T9" fmla="*/ 2147483647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8" h="192">
                <a:moveTo>
                  <a:pt x="0" y="48"/>
                </a:moveTo>
                <a:cubicBezTo>
                  <a:pt x="140" y="24"/>
                  <a:pt x="280" y="0"/>
                  <a:pt x="384" y="0"/>
                </a:cubicBezTo>
                <a:cubicBezTo>
                  <a:pt x="488" y="0"/>
                  <a:pt x="600" y="24"/>
                  <a:pt x="624" y="48"/>
                </a:cubicBezTo>
                <a:cubicBezTo>
                  <a:pt x="648" y="72"/>
                  <a:pt x="592" y="120"/>
                  <a:pt x="528" y="144"/>
                </a:cubicBezTo>
                <a:cubicBezTo>
                  <a:pt x="464" y="168"/>
                  <a:pt x="352" y="180"/>
                  <a:pt x="240" y="192"/>
                </a:cubicBezTo>
              </a:path>
            </a:pathLst>
          </a:custGeom>
          <a:noFill/>
          <a:ln w="38100" cap="flat" cmpd="sng">
            <a:solidFill>
              <a:srgbClr val="33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2" name="Text Box 30"/>
          <p:cNvSpPr txBox="1">
            <a:spLocks noChangeArrowheads="1"/>
          </p:cNvSpPr>
          <p:nvPr/>
        </p:nvSpPr>
        <p:spPr bwMode="auto">
          <a:xfrm>
            <a:off x="5486400" y="1143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solidFill>
                  <a:srgbClr val="3333CC"/>
                </a:solidFill>
              </a:rPr>
              <a:t>R</a:t>
            </a:r>
            <a:r>
              <a:rPr kumimoji="1" lang="en-US" altLang="zh-TW" baseline="-25000">
                <a:solidFill>
                  <a:srgbClr val="3333CC"/>
                </a:solidFill>
              </a:rPr>
              <a:t>2 </a:t>
            </a:r>
            <a:endParaRPr lang="en-US" altLang="zh-TW" sz="2000">
              <a:solidFill>
                <a:srgbClr val="3333CC"/>
              </a:solidFill>
              <a:sym typeface="Symbol" pitchFamily="18" charset="2"/>
            </a:endParaRPr>
          </a:p>
        </p:txBody>
      </p:sp>
      <p:sp>
        <p:nvSpPr>
          <p:cNvPr id="18463" name="Rectangle 31"/>
          <p:cNvSpPr>
            <a:spLocks noChangeArrowheads="1"/>
          </p:cNvSpPr>
          <p:nvPr/>
        </p:nvSpPr>
        <p:spPr bwMode="auto">
          <a:xfrm>
            <a:off x="609600" y="4343400"/>
            <a:ext cx="8108950"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18464" name="Freeform 32"/>
          <p:cNvSpPr>
            <a:spLocks/>
          </p:cNvSpPr>
          <p:nvPr/>
        </p:nvSpPr>
        <p:spPr bwMode="auto">
          <a:xfrm>
            <a:off x="228600" y="3505200"/>
            <a:ext cx="546100" cy="990600"/>
          </a:xfrm>
          <a:custGeom>
            <a:avLst/>
            <a:gdLst>
              <a:gd name="T0" fmla="*/ 2147483647 w 344"/>
              <a:gd name="T1" fmla="*/ 0 h 1056"/>
              <a:gd name="T2" fmla="*/ 2147483647 w 344"/>
              <a:gd name="T3" fmla="*/ 2147483647 h 1056"/>
              <a:gd name="T4" fmla="*/ 2147483647 w 344"/>
              <a:gd name="T5" fmla="*/ 2147483647 h 1056"/>
              <a:gd name="T6" fmla="*/ 0 60000 65536"/>
              <a:gd name="T7" fmla="*/ 0 60000 65536"/>
              <a:gd name="T8" fmla="*/ 0 60000 65536"/>
            </a:gdLst>
            <a:ahLst/>
            <a:cxnLst>
              <a:cxn ang="T6">
                <a:pos x="T0" y="T1"/>
              </a:cxn>
              <a:cxn ang="T7">
                <a:pos x="T2" y="T3"/>
              </a:cxn>
              <a:cxn ang="T8">
                <a:pos x="T4" y="T5"/>
              </a:cxn>
            </a:cxnLst>
            <a:rect l="0" t="0" r="r" b="b"/>
            <a:pathLst>
              <a:path w="344" h="1056">
                <a:moveTo>
                  <a:pt x="344" y="0"/>
                </a:moveTo>
                <a:cubicBezTo>
                  <a:pt x="180" y="152"/>
                  <a:pt x="16" y="304"/>
                  <a:pt x="8" y="480"/>
                </a:cubicBezTo>
                <a:cubicBezTo>
                  <a:pt x="0" y="656"/>
                  <a:pt x="148" y="856"/>
                  <a:pt x="296" y="1056"/>
                </a:cubicBezTo>
              </a:path>
            </a:pathLst>
          </a:custGeom>
          <a:noFill/>
          <a:ln w="9525"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5" name="Freeform 33"/>
          <p:cNvSpPr>
            <a:spLocks/>
          </p:cNvSpPr>
          <p:nvPr/>
        </p:nvSpPr>
        <p:spPr bwMode="auto">
          <a:xfrm>
            <a:off x="3911600" y="3429000"/>
            <a:ext cx="5232400" cy="1676400"/>
          </a:xfrm>
          <a:custGeom>
            <a:avLst/>
            <a:gdLst>
              <a:gd name="T0" fmla="*/ 0 w 3296"/>
              <a:gd name="T1" fmla="*/ 0 h 1056"/>
              <a:gd name="T2" fmla="*/ 2147483647 w 3296"/>
              <a:gd name="T3" fmla="*/ 2147483647 h 1056"/>
              <a:gd name="T4" fmla="*/ 2147483647 w 3296"/>
              <a:gd name="T5" fmla="*/ 2147483647 h 1056"/>
              <a:gd name="T6" fmla="*/ 2147483647 w 3296"/>
              <a:gd name="T7" fmla="*/ 2147483647 h 1056"/>
              <a:gd name="T8" fmla="*/ 2147483647 w 3296"/>
              <a:gd name="T9" fmla="*/ 2147483647 h 10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6" h="1056">
                <a:moveTo>
                  <a:pt x="0" y="0"/>
                </a:moveTo>
                <a:cubicBezTo>
                  <a:pt x="584" y="8"/>
                  <a:pt x="1168" y="16"/>
                  <a:pt x="1680" y="96"/>
                </a:cubicBezTo>
                <a:cubicBezTo>
                  <a:pt x="2192" y="176"/>
                  <a:pt x="2848" y="360"/>
                  <a:pt x="3072" y="480"/>
                </a:cubicBezTo>
                <a:cubicBezTo>
                  <a:pt x="3296" y="600"/>
                  <a:pt x="3096" y="720"/>
                  <a:pt x="3024" y="816"/>
                </a:cubicBezTo>
                <a:cubicBezTo>
                  <a:pt x="2952" y="912"/>
                  <a:pt x="2796" y="984"/>
                  <a:pt x="2640" y="1056"/>
                </a:cubicBezTo>
              </a:path>
            </a:pathLst>
          </a:custGeom>
          <a:noFill/>
          <a:ln w="9525"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19459"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AD13669B-FEAC-4C13-8F1D-5B396837DAC3}" type="slidenum">
              <a:rPr lang="zh-TW" altLang="en-US" sz="1400">
                <a:solidFill>
                  <a:schemeClr val="bg2"/>
                </a:solidFill>
              </a:rPr>
              <a:pPr/>
              <a:t>21</a:t>
            </a:fld>
            <a:endParaRPr lang="en-US" altLang="zh-TW" sz="1400">
              <a:solidFill>
                <a:schemeClr val="bg2"/>
              </a:solidFill>
            </a:endParaRPr>
          </a:p>
        </p:txBody>
      </p:sp>
      <p:sp>
        <p:nvSpPr>
          <p:cNvPr id="19460" name="Rectangle 2"/>
          <p:cNvSpPr>
            <a:spLocks noGrp="1" noChangeArrowheads="1"/>
          </p:cNvSpPr>
          <p:nvPr>
            <p:ph type="title"/>
          </p:nvPr>
        </p:nvSpPr>
        <p:spPr>
          <a:xfrm>
            <a:off x="685800" y="457200"/>
            <a:ext cx="7772400" cy="457200"/>
          </a:xfrm>
        </p:spPr>
        <p:txBody>
          <a:bodyPr/>
          <a:lstStyle/>
          <a:p>
            <a:r>
              <a:rPr lang="en-US" altLang="zh-TW" sz="3200" smtClean="0"/>
              <a:t>Output transmission function T=Vt/Vi</a:t>
            </a:r>
            <a:r>
              <a:rPr lang="en-US" altLang="zh-TW" smtClean="0"/>
              <a:t> </a:t>
            </a:r>
          </a:p>
        </p:txBody>
      </p:sp>
      <p:sp>
        <p:nvSpPr>
          <p:cNvPr id="19461" name="Rectangle 3"/>
          <p:cNvSpPr>
            <a:spLocks noGrp="1" noChangeArrowheads="1"/>
          </p:cNvSpPr>
          <p:nvPr>
            <p:ph type="body" idx="1"/>
          </p:nvPr>
        </p:nvSpPr>
        <p:spPr>
          <a:xfrm>
            <a:off x="609600" y="1905000"/>
            <a:ext cx="7772400" cy="4114800"/>
          </a:xfrm>
        </p:spPr>
        <p:txBody>
          <a:bodyPr/>
          <a:lstStyle/>
          <a:p>
            <a:endParaRPr lang="zh-TW" altLang="zh-TW" dirty="0" smtClean="0"/>
          </a:p>
          <a:p>
            <a:endParaRPr lang="zh-TW" altLang="zh-TW" dirty="0" smtClean="0"/>
          </a:p>
          <a:p>
            <a:r>
              <a:rPr lang="zh-TW" altLang="zh-TW" dirty="0" smtClean="0"/>
              <a:t>1+</a:t>
            </a:r>
            <a:r>
              <a:rPr lang="en-US" altLang="zh-TW" dirty="0" smtClean="0"/>
              <a:t>R</a:t>
            </a:r>
            <a:r>
              <a:rPr lang="en-US" altLang="zh-TW" baseline="-25000" dirty="0" smtClean="0"/>
              <a:t>2</a:t>
            </a:r>
            <a:r>
              <a:rPr lang="en-US" altLang="zh-TW" dirty="0" smtClean="0"/>
              <a:t>=T=</a:t>
            </a:r>
            <a:r>
              <a:rPr lang="en-US" altLang="zh-TW" dirty="0" err="1" smtClean="0"/>
              <a:t>Vt</a:t>
            </a:r>
            <a:r>
              <a:rPr lang="en-US" altLang="zh-TW" dirty="0" smtClean="0"/>
              <a:t>/Vi and</a:t>
            </a:r>
          </a:p>
          <a:p>
            <a:r>
              <a:rPr lang="en-US" altLang="zh-TW" dirty="0" smtClean="0"/>
              <a:t>R</a:t>
            </a:r>
            <a:r>
              <a:rPr lang="en-US" altLang="zh-TW" baseline="-25000" dirty="0" smtClean="0"/>
              <a:t>2</a:t>
            </a:r>
            <a:r>
              <a:rPr lang="en-US" altLang="zh-TW" dirty="0" smtClean="0"/>
              <a:t>=</a:t>
            </a:r>
            <a:r>
              <a:rPr lang="en-US" altLang="zh-TW" dirty="0" err="1" smtClean="0"/>
              <a:t>Vr</a:t>
            </a:r>
            <a:r>
              <a:rPr lang="en-US" altLang="zh-TW" dirty="0" smtClean="0"/>
              <a:t>/Vi=[Z</a:t>
            </a:r>
            <a:r>
              <a:rPr lang="en-US" altLang="zh-TW" baseline="-25000" dirty="0" smtClean="0"/>
              <a:t>L</a:t>
            </a:r>
            <a:r>
              <a:rPr lang="en-US" altLang="zh-TW" dirty="0" smtClean="0"/>
              <a:t>- Z</a:t>
            </a:r>
            <a:r>
              <a:rPr lang="en-US" altLang="zh-TW" baseline="-25000" dirty="0" smtClean="0"/>
              <a:t>0</a:t>
            </a:r>
            <a:r>
              <a:rPr lang="en-US" altLang="zh-TW" dirty="0" smtClean="0"/>
              <a:t> ]/[Z</a:t>
            </a:r>
            <a:r>
              <a:rPr lang="en-US" altLang="zh-TW" baseline="-25000" dirty="0" smtClean="0"/>
              <a:t>L </a:t>
            </a:r>
            <a:r>
              <a:rPr lang="en-US" altLang="zh-TW" dirty="0" smtClean="0"/>
              <a:t>+ Z</a:t>
            </a:r>
            <a:r>
              <a:rPr lang="en-US" altLang="zh-TW" baseline="-25000" dirty="0" smtClean="0"/>
              <a:t>0 </a:t>
            </a:r>
            <a:r>
              <a:rPr lang="en-US" altLang="zh-TW" dirty="0" smtClean="0"/>
              <a:t>]</a:t>
            </a:r>
          </a:p>
          <a:p>
            <a:r>
              <a:rPr lang="en-US" altLang="zh-TW" dirty="0" smtClean="0"/>
              <a:t>Rearranging terms</a:t>
            </a:r>
          </a:p>
          <a:p>
            <a:r>
              <a:rPr lang="en-US" altLang="zh-TW" dirty="0" smtClean="0"/>
              <a:t>T=</a:t>
            </a:r>
            <a:r>
              <a:rPr lang="en-US" altLang="zh-TW" dirty="0" err="1" smtClean="0"/>
              <a:t>Vt</a:t>
            </a:r>
            <a:r>
              <a:rPr lang="en-US" altLang="zh-TW" dirty="0" smtClean="0"/>
              <a:t>/Vi=1+R</a:t>
            </a:r>
            <a:r>
              <a:rPr lang="en-US" altLang="zh-TW" baseline="-25000" dirty="0" smtClean="0"/>
              <a:t>2</a:t>
            </a:r>
            <a:r>
              <a:rPr lang="en-US" altLang="zh-TW" dirty="0" smtClean="0"/>
              <a:t>=   2 Z</a:t>
            </a:r>
            <a:r>
              <a:rPr lang="en-US" altLang="zh-TW" baseline="-25000" dirty="0" smtClean="0"/>
              <a:t>L </a:t>
            </a:r>
            <a:endParaRPr lang="en-US" altLang="zh-TW" dirty="0" smtClean="0"/>
          </a:p>
          <a:p>
            <a:r>
              <a:rPr lang="en-US" altLang="zh-TW" dirty="0" smtClean="0"/>
              <a:t>                              [Z</a:t>
            </a:r>
            <a:r>
              <a:rPr lang="en-US" altLang="zh-TW" baseline="-25000" dirty="0" smtClean="0"/>
              <a:t>L </a:t>
            </a:r>
            <a:r>
              <a:rPr lang="en-US" altLang="zh-TW" dirty="0" smtClean="0"/>
              <a:t>+Z</a:t>
            </a:r>
            <a:r>
              <a:rPr lang="en-US" altLang="zh-TW" baseline="-25000" dirty="0" smtClean="0"/>
              <a:t>0 </a:t>
            </a:r>
            <a:r>
              <a:rPr lang="en-US" altLang="zh-TW" dirty="0" smtClean="0"/>
              <a:t>]</a:t>
            </a:r>
          </a:p>
        </p:txBody>
      </p:sp>
      <p:sp>
        <p:nvSpPr>
          <p:cNvPr id="19462" name="Line 5"/>
          <p:cNvSpPr>
            <a:spLocks noChangeShapeType="1"/>
          </p:cNvSpPr>
          <p:nvPr/>
        </p:nvSpPr>
        <p:spPr bwMode="auto">
          <a:xfrm>
            <a:off x="6172200" y="22860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3" name="Line 7"/>
          <p:cNvSpPr>
            <a:spLocks noChangeShapeType="1"/>
          </p:cNvSpPr>
          <p:nvPr/>
        </p:nvSpPr>
        <p:spPr bwMode="auto">
          <a:xfrm flipV="1">
            <a:off x="6019800" y="2438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 name="Text Box 8"/>
          <p:cNvSpPr txBox="1">
            <a:spLocks noChangeArrowheads="1"/>
          </p:cNvSpPr>
          <p:nvPr/>
        </p:nvSpPr>
        <p:spPr bwMode="auto">
          <a:xfrm>
            <a:off x="4648200" y="1524000"/>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Ii</a:t>
            </a:r>
          </a:p>
        </p:txBody>
      </p:sp>
      <p:sp>
        <p:nvSpPr>
          <p:cNvPr id="19465" name="Line 9"/>
          <p:cNvSpPr>
            <a:spLocks noChangeShapeType="1"/>
          </p:cNvSpPr>
          <p:nvPr/>
        </p:nvSpPr>
        <p:spPr bwMode="auto">
          <a:xfrm flipH="1">
            <a:off x="5410200" y="20574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6" name="Text Box 10"/>
          <p:cNvSpPr txBox="1">
            <a:spLocks noChangeArrowheads="1"/>
          </p:cNvSpPr>
          <p:nvPr/>
        </p:nvSpPr>
        <p:spPr bwMode="auto">
          <a:xfrm>
            <a:off x="5318125" y="148907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Ir</a:t>
            </a:r>
          </a:p>
        </p:txBody>
      </p:sp>
      <p:sp>
        <p:nvSpPr>
          <p:cNvPr id="19467" name="Text Box 11"/>
          <p:cNvSpPr txBox="1">
            <a:spLocks noChangeArrowheads="1"/>
          </p:cNvSpPr>
          <p:nvPr/>
        </p:nvSpPr>
        <p:spPr bwMode="auto">
          <a:xfrm>
            <a:off x="5470525" y="2327275"/>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Vr</a:t>
            </a:r>
          </a:p>
        </p:txBody>
      </p:sp>
      <p:sp>
        <p:nvSpPr>
          <p:cNvPr id="19468" name="Line 12"/>
          <p:cNvSpPr>
            <a:spLocks noChangeShapeType="1"/>
          </p:cNvSpPr>
          <p:nvPr/>
        </p:nvSpPr>
        <p:spPr bwMode="auto">
          <a:xfrm>
            <a:off x="4648200" y="20574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9" name="Line 13"/>
          <p:cNvSpPr>
            <a:spLocks noChangeShapeType="1"/>
          </p:cNvSpPr>
          <p:nvPr/>
        </p:nvSpPr>
        <p:spPr bwMode="auto">
          <a:xfrm>
            <a:off x="6248400" y="20574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0" name="Line 14"/>
          <p:cNvSpPr>
            <a:spLocks noChangeShapeType="1"/>
          </p:cNvSpPr>
          <p:nvPr/>
        </p:nvSpPr>
        <p:spPr bwMode="auto">
          <a:xfrm>
            <a:off x="6400800" y="22098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1" name="Text Box 15"/>
          <p:cNvSpPr txBox="1">
            <a:spLocks noChangeArrowheads="1"/>
          </p:cNvSpPr>
          <p:nvPr/>
        </p:nvSpPr>
        <p:spPr bwMode="auto">
          <a:xfrm>
            <a:off x="6384925" y="23272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Vt</a:t>
            </a:r>
          </a:p>
        </p:txBody>
      </p:sp>
      <p:sp>
        <p:nvSpPr>
          <p:cNvPr id="19472" name="Text Box 16"/>
          <p:cNvSpPr txBox="1">
            <a:spLocks noChangeArrowheads="1"/>
          </p:cNvSpPr>
          <p:nvPr/>
        </p:nvSpPr>
        <p:spPr bwMode="auto">
          <a:xfrm>
            <a:off x="6461125" y="1412875"/>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It</a:t>
            </a:r>
          </a:p>
        </p:txBody>
      </p:sp>
      <p:sp>
        <p:nvSpPr>
          <p:cNvPr id="19473" name="Text Box 18"/>
          <p:cNvSpPr txBox="1">
            <a:spLocks noChangeArrowheads="1"/>
          </p:cNvSpPr>
          <p:nvPr/>
        </p:nvSpPr>
        <p:spPr bwMode="auto">
          <a:xfrm>
            <a:off x="7908925" y="2327275"/>
            <a:ext cx="809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Load</a:t>
            </a:r>
          </a:p>
        </p:txBody>
      </p:sp>
      <p:sp>
        <p:nvSpPr>
          <p:cNvPr id="19474" name="Oval 19"/>
          <p:cNvSpPr>
            <a:spLocks noChangeArrowheads="1"/>
          </p:cNvSpPr>
          <p:nvPr/>
        </p:nvSpPr>
        <p:spPr bwMode="auto">
          <a:xfrm>
            <a:off x="5791200" y="1752600"/>
            <a:ext cx="609600" cy="1676400"/>
          </a:xfrm>
          <a:prstGeom prst="ellipse">
            <a:avLst/>
          </a:prstGeom>
          <a:noFill/>
          <a:ln w="952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19475" name="Line 21"/>
          <p:cNvSpPr>
            <a:spLocks noChangeShapeType="1"/>
          </p:cNvSpPr>
          <p:nvPr/>
        </p:nvSpPr>
        <p:spPr bwMode="auto">
          <a:xfrm>
            <a:off x="1981200" y="27432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6" name="Text Box 22"/>
          <p:cNvSpPr txBox="1">
            <a:spLocks noChangeArrowheads="1"/>
          </p:cNvSpPr>
          <p:nvPr/>
        </p:nvSpPr>
        <p:spPr bwMode="auto">
          <a:xfrm>
            <a:off x="1600200" y="2590800"/>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Z</a:t>
            </a:r>
            <a:r>
              <a:rPr kumimoji="1" lang="en-US" altLang="zh-TW" baseline="-25000"/>
              <a:t>0</a:t>
            </a:r>
            <a:endParaRPr kumimoji="1" lang="en-US" altLang="zh-TW"/>
          </a:p>
        </p:txBody>
      </p:sp>
      <p:sp>
        <p:nvSpPr>
          <p:cNvPr id="19477" name="Text Box 24"/>
          <p:cNvSpPr txBox="1">
            <a:spLocks noChangeArrowheads="1"/>
          </p:cNvSpPr>
          <p:nvPr/>
        </p:nvSpPr>
        <p:spPr bwMode="auto">
          <a:xfrm>
            <a:off x="3581400" y="25146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Vi</a:t>
            </a:r>
          </a:p>
        </p:txBody>
      </p:sp>
      <p:sp>
        <p:nvSpPr>
          <p:cNvPr id="19478" name="Line 26"/>
          <p:cNvSpPr>
            <a:spLocks noChangeShapeType="1"/>
          </p:cNvSpPr>
          <p:nvPr/>
        </p:nvSpPr>
        <p:spPr bwMode="auto">
          <a:xfrm flipV="1">
            <a:off x="6248400" y="2438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9" name="Freeform 27"/>
          <p:cNvSpPr>
            <a:spLocks/>
          </p:cNvSpPr>
          <p:nvPr/>
        </p:nvSpPr>
        <p:spPr bwMode="auto">
          <a:xfrm>
            <a:off x="5181600" y="990600"/>
            <a:ext cx="2362200" cy="457200"/>
          </a:xfrm>
          <a:custGeom>
            <a:avLst/>
            <a:gdLst>
              <a:gd name="T0" fmla="*/ 0 w 1488"/>
              <a:gd name="T1" fmla="*/ 2147483647 h 152"/>
              <a:gd name="T2" fmla="*/ 2147483647 w 1488"/>
              <a:gd name="T3" fmla="*/ 2147483647 h 152"/>
              <a:gd name="T4" fmla="*/ 2147483647 w 1488"/>
              <a:gd name="T5" fmla="*/ 2147483647 h 152"/>
              <a:gd name="T6" fmla="*/ 0 60000 65536"/>
              <a:gd name="T7" fmla="*/ 0 60000 65536"/>
              <a:gd name="T8" fmla="*/ 0 60000 65536"/>
            </a:gdLst>
            <a:ahLst/>
            <a:cxnLst>
              <a:cxn ang="T6">
                <a:pos x="T0" y="T1"/>
              </a:cxn>
              <a:cxn ang="T7">
                <a:pos x="T2" y="T3"/>
              </a:cxn>
              <a:cxn ang="T8">
                <a:pos x="T4" y="T5"/>
              </a:cxn>
            </a:cxnLst>
            <a:rect l="0" t="0" r="r" b="b"/>
            <a:pathLst>
              <a:path w="1488" h="152">
                <a:moveTo>
                  <a:pt x="0" y="104"/>
                </a:moveTo>
                <a:cubicBezTo>
                  <a:pt x="212" y="52"/>
                  <a:pt x="424" y="0"/>
                  <a:pt x="672" y="8"/>
                </a:cubicBezTo>
                <a:cubicBezTo>
                  <a:pt x="920" y="16"/>
                  <a:pt x="1204" y="84"/>
                  <a:pt x="1488" y="152"/>
                </a:cubicBezTo>
              </a:path>
            </a:pathLst>
          </a:custGeom>
          <a:noFill/>
          <a:ln w="38100"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0" name="Text Box 28"/>
          <p:cNvSpPr txBox="1">
            <a:spLocks noChangeArrowheads="1"/>
          </p:cNvSpPr>
          <p:nvPr/>
        </p:nvSpPr>
        <p:spPr bwMode="auto">
          <a:xfrm>
            <a:off x="7467600" y="1219200"/>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lang="en-US" altLang="zh-TW" sz="2000">
                <a:solidFill>
                  <a:srgbClr val="FF0066"/>
                </a:solidFill>
              </a:rPr>
              <a:t>T=Vt/Vi</a:t>
            </a:r>
            <a:endParaRPr lang="en-US" altLang="zh-TW" sz="2000"/>
          </a:p>
        </p:txBody>
      </p:sp>
      <p:sp>
        <p:nvSpPr>
          <p:cNvPr id="19481" name="Freeform 29"/>
          <p:cNvSpPr>
            <a:spLocks/>
          </p:cNvSpPr>
          <p:nvPr/>
        </p:nvSpPr>
        <p:spPr bwMode="auto">
          <a:xfrm>
            <a:off x="5334000" y="1143000"/>
            <a:ext cx="1447800" cy="609600"/>
          </a:xfrm>
          <a:custGeom>
            <a:avLst/>
            <a:gdLst>
              <a:gd name="T0" fmla="*/ 0 w 648"/>
              <a:gd name="T1" fmla="*/ 2147483647 h 192"/>
              <a:gd name="T2" fmla="*/ 2147483647 w 648"/>
              <a:gd name="T3" fmla="*/ 0 h 192"/>
              <a:gd name="T4" fmla="*/ 2147483647 w 648"/>
              <a:gd name="T5" fmla="*/ 2147483647 h 192"/>
              <a:gd name="T6" fmla="*/ 2147483647 w 648"/>
              <a:gd name="T7" fmla="*/ 2147483647 h 192"/>
              <a:gd name="T8" fmla="*/ 2147483647 w 648"/>
              <a:gd name="T9" fmla="*/ 2147483647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8" h="192">
                <a:moveTo>
                  <a:pt x="0" y="48"/>
                </a:moveTo>
                <a:cubicBezTo>
                  <a:pt x="140" y="24"/>
                  <a:pt x="280" y="0"/>
                  <a:pt x="384" y="0"/>
                </a:cubicBezTo>
                <a:cubicBezTo>
                  <a:pt x="488" y="0"/>
                  <a:pt x="600" y="24"/>
                  <a:pt x="624" y="48"/>
                </a:cubicBezTo>
                <a:cubicBezTo>
                  <a:pt x="648" y="72"/>
                  <a:pt x="592" y="120"/>
                  <a:pt x="528" y="144"/>
                </a:cubicBezTo>
                <a:cubicBezTo>
                  <a:pt x="464" y="168"/>
                  <a:pt x="352" y="180"/>
                  <a:pt x="240" y="192"/>
                </a:cubicBezTo>
              </a:path>
            </a:pathLst>
          </a:custGeom>
          <a:noFill/>
          <a:ln w="38100" cap="flat" cmpd="sng">
            <a:solidFill>
              <a:srgbClr val="33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2" name="Text Box 30"/>
          <p:cNvSpPr txBox="1">
            <a:spLocks noChangeArrowheads="1"/>
          </p:cNvSpPr>
          <p:nvPr/>
        </p:nvSpPr>
        <p:spPr bwMode="auto">
          <a:xfrm>
            <a:off x="4800600" y="11430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solidFill>
                  <a:srgbClr val="3333CC"/>
                </a:solidFill>
              </a:rPr>
              <a:t>R</a:t>
            </a:r>
            <a:r>
              <a:rPr kumimoji="1" lang="en-US" altLang="zh-TW" baseline="-25000">
                <a:solidFill>
                  <a:srgbClr val="3333CC"/>
                </a:solidFill>
              </a:rPr>
              <a:t>2</a:t>
            </a:r>
            <a:r>
              <a:rPr lang="en-US" altLang="zh-TW" sz="2000">
                <a:solidFill>
                  <a:srgbClr val="3333CC"/>
                </a:solidFill>
                <a:sym typeface="Symbol" pitchFamily="18" charset="2"/>
              </a:rPr>
              <a:t>=Vr/Vi</a:t>
            </a:r>
          </a:p>
        </p:txBody>
      </p:sp>
      <p:sp>
        <p:nvSpPr>
          <p:cNvPr id="19483" name="Rectangle 31"/>
          <p:cNvSpPr>
            <a:spLocks noChangeArrowheads="1"/>
          </p:cNvSpPr>
          <p:nvPr/>
        </p:nvSpPr>
        <p:spPr bwMode="auto">
          <a:xfrm>
            <a:off x="533400" y="4876800"/>
            <a:ext cx="7086600" cy="121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19484" name="Line 32"/>
          <p:cNvSpPr>
            <a:spLocks noChangeShapeType="1"/>
          </p:cNvSpPr>
          <p:nvPr/>
        </p:nvSpPr>
        <p:spPr bwMode="auto">
          <a:xfrm>
            <a:off x="4114800" y="5486400"/>
            <a:ext cx="152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5" name="Oval 33"/>
          <p:cNvSpPr>
            <a:spLocks noChangeArrowheads="1"/>
          </p:cNvSpPr>
          <p:nvPr/>
        </p:nvSpPr>
        <p:spPr bwMode="auto">
          <a:xfrm>
            <a:off x="685800" y="2590800"/>
            <a:ext cx="6096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19486" name="Freeform 34"/>
          <p:cNvSpPr>
            <a:spLocks/>
          </p:cNvSpPr>
          <p:nvPr/>
        </p:nvSpPr>
        <p:spPr bwMode="auto">
          <a:xfrm>
            <a:off x="990600" y="2133600"/>
            <a:ext cx="1447800" cy="381000"/>
          </a:xfrm>
          <a:custGeom>
            <a:avLst/>
            <a:gdLst>
              <a:gd name="T0" fmla="*/ 0 w 1392"/>
              <a:gd name="T1" fmla="*/ 2147483647 h 240"/>
              <a:gd name="T2" fmla="*/ 0 w 1392"/>
              <a:gd name="T3" fmla="*/ 2147483647 h 240"/>
              <a:gd name="T4" fmla="*/ 2147483647 w 1392"/>
              <a:gd name="T5" fmla="*/ 2147483647 h 240"/>
              <a:gd name="T6" fmla="*/ 2147483647 w 1392"/>
              <a:gd name="T7" fmla="*/ 0 h 240"/>
              <a:gd name="T8" fmla="*/ 2147483647 w 1392"/>
              <a:gd name="T9" fmla="*/ 2147483647 h 240"/>
              <a:gd name="T10" fmla="*/ 2147483647 w 1392"/>
              <a:gd name="T11" fmla="*/ 0 h 240"/>
              <a:gd name="T12" fmla="*/ 2147483647 w 1392"/>
              <a:gd name="T13" fmla="*/ 2147483647 h 240"/>
              <a:gd name="T14" fmla="*/ 2147483647 w 1392"/>
              <a:gd name="T15" fmla="*/ 0 h 240"/>
              <a:gd name="T16" fmla="*/ 2147483647 w 1392"/>
              <a:gd name="T17" fmla="*/ 2147483647 h 240"/>
              <a:gd name="T18" fmla="*/ 2147483647 w 1392"/>
              <a:gd name="T19" fmla="*/ 2147483647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2" h="240">
                <a:moveTo>
                  <a:pt x="0" y="240"/>
                </a:moveTo>
                <a:lnTo>
                  <a:pt x="0" y="96"/>
                </a:lnTo>
                <a:lnTo>
                  <a:pt x="192" y="96"/>
                </a:lnTo>
                <a:lnTo>
                  <a:pt x="240" y="0"/>
                </a:lnTo>
                <a:lnTo>
                  <a:pt x="288" y="144"/>
                </a:lnTo>
                <a:lnTo>
                  <a:pt x="336" y="0"/>
                </a:lnTo>
                <a:lnTo>
                  <a:pt x="384" y="144"/>
                </a:lnTo>
                <a:lnTo>
                  <a:pt x="432" y="0"/>
                </a:lnTo>
                <a:lnTo>
                  <a:pt x="480" y="96"/>
                </a:lnTo>
                <a:lnTo>
                  <a:pt x="1392" y="96"/>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7" name="Line 35"/>
          <p:cNvSpPr>
            <a:spLocks noChangeShapeType="1"/>
          </p:cNvSpPr>
          <p:nvPr/>
        </p:nvSpPr>
        <p:spPr bwMode="auto">
          <a:xfrm>
            <a:off x="990600" y="2895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8" name="Text Box 36"/>
          <p:cNvSpPr txBox="1">
            <a:spLocks noChangeArrowheads="1"/>
          </p:cNvSpPr>
          <p:nvPr/>
        </p:nvSpPr>
        <p:spPr bwMode="auto">
          <a:xfrm>
            <a:off x="746125" y="2479675"/>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Vs</a:t>
            </a:r>
          </a:p>
        </p:txBody>
      </p:sp>
      <p:sp>
        <p:nvSpPr>
          <p:cNvPr id="19489" name="Text Box 37"/>
          <p:cNvSpPr txBox="1">
            <a:spLocks noChangeArrowheads="1"/>
          </p:cNvSpPr>
          <p:nvPr/>
        </p:nvSpPr>
        <p:spPr bwMode="auto">
          <a:xfrm>
            <a:off x="1050925" y="1717675"/>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Rs</a:t>
            </a:r>
          </a:p>
        </p:txBody>
      </p:sp>
      <p:sp>
        <p:nvSpPr>
          <p:cNvPr id="19490" name="Freeform 39"/>
          <p:cNvSpPr>
            <a:spLocks/>
          </p:cNvSpPr>
          <p:nvPr/>
        </p:nvSpPr>
        <p:spPr bwMode="auto">
          <a:xfrm>
            <a:off x="2133600" y="1981200"/>
            <a:ext cx="533400" cy="228600"/>
          </a:xfrm>
          <a:custGeom>
            <a:avLst/>
            <a:gdLst>
              <a:gd name="T0" fmla="*/ 0 w 336"/>
              <a:gd name="T1" fmla="*/ 2147483647 h 144"/>
              <a:gd name="T2" fmla="*/ 2147483647 w 336"/>
              <a:gd name="T3" fmla="*/ 0 h 144"/>
              <a:gd name="T4" fmla="*/ 2147483647 w 336"/>
              <a:gd name="T5" fmla="*/ 2147483647 h 144"/>
              <a:gd name="T6" fmla="*/ 0 60000 65536"/>
              <a:gd name="T7" fmla="*/ 0 60000 65536"/>
              <a:gd name="T8" fmla="*/ 0 60000 65536"/>
            </a:gdLst>
            <a:ahLst/>
            <a:cxnLst>
              <a:cxn ang="T6">
                <a:pos x="T0" y="T1"/>
              </a:cxn>
              <a:cxn ang="T7">
                <a:pos x="T2" y="T3"/>
              </a:cxn>
              <a:cxn ang="T8">
                <a:pos x="T4" y="T5"/>
              </a:cxn>
            </a:cxnLst>
            <a:rect l="0" t="0" r="r" b="b"/>
            <a:pathLst>
              <a:path w="336" h="144">
                <a:moveTo>
                  <a:pt x="0" y="144"/>
                </a:moveTo>
                <a:cubicBezTo>
                  <a:pt x="20" y="72"/>
                  <a:pt x="40" y="0"/>
                  <a:pt x="96" y="0"/>
                </a:cubicBezTo>
                <a:cubicBezTo>
                  <a:pt x="152" y="0"/>
                  <a:pt x="244" y="72"/>
                  <a:pt x="336" y="144"/>
                </a:cubicBezTo>
              </a:path>
            </a:pathLst>
          </a:custGeom>
          <a:noFill/>
          <a:ln w="38100" cap="flat" cmpd="sng">
            <a:solidFill>
              <a:srgbClr val="AD33A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1" name="Text Box 40"/>
          <p:cNvSpPr txBox="1">
            <a:spLocks noChangeArrowheads="1"/>
          </p:cNvSpPr>
          <p:nvPr/>
        </p:nvSpPr>
        <p:spPr bwMode="auto">
          <a:xfrm>
            <a:off x="1524000" y="1454150"/>
            <a:ext cx="1127125" cy="406400"/>
          </a:xfrm>
          <a:prstGeom prst="rect">
            <a:avLst/>
          </a:prstGeom>
          <a:noFill/>
          <a:ln w="9525">
            <a:solidFill>
              <a:srgbClr val="AD33A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lang="en-US" altLang="zh-TW" sz="2000">
                <a:solidFill>
                  <a:srgbClr val="AD33A1"/>
                </a:solidFill>
              </a:rPr>
              <a:t>A=Vi/Vs</a:t>
            </a:r>
            <a:endParaRPr lang="zh-TW" altLang="en-US" sz="2000"/>
          </a:p>
        </p:txBody>
      </p:sp>
      <p:sp>
        <p:nvSpPr>
          <p:cNvPr id="19492" name="Freeform 41"/>
          <p:cNvSpPr>
            <a:spLocks/>
          </p:cNvSpPr>
          <p:nvPr/>
        </p:nvSpPr>
        <p:spPr bwMode="auto">
          <a:xfrm>
            <a:off x="2590800" y="2438400"/>
            <a:ext cx="533400" cy="617538"/>
          </a:xfrm>
          <a:custGeom>
            <a:avLst/>
            <a:gdLst>
              <a:gd name="T0" fmla="*/ 2147483647 w 336"/>
              <a:gd name="T1" fmla="*/ 2147483647 h 344"/>
              <a:gd name="T2" fmla="*/ 2147483647 w 336"/>
              <a:gd name="T3" fmla="*/ 2147483647 h 344"/>
              <a:gd name="T4" fmla="*/ 0 w 336"/>
              <a:gd name="T5" fmla="*/ 2147483647 h 344"/>
              <a:gd name="T6" fmla="*/ 2147483647 w 336"/>
              <a:gd name="T7" fmla="*/ 2147483647 h 344"/>
              <a:gd name="T8" fmla="*/ 2147483647 w 336"/>
              <a:gd name="T9" fmla="*/ 2147483647 h 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44">
                <a:moveTo>
                  <a:pt x="336" y="56"/>
                </a:moveTo>
                <a:cubicBezTo>
                  <a:pt x="244" y="28"/>
                  <a:pt x="152" y="0"/>
                  <a:pt x="96" y="8"/>
                </a:cubicBezTo>
                <a:cubicBezTo>
                  <a:pt x="40" y="16"/>
                  <a:pt x="0" y="56"/>
                  <a:pt x="0" y="104"/>
                </a:cubicBezTo>
                <a:cubicBezTo>
                  <a:pt x="0" y="152"/>
                  <a:pt x="40" y="256"/>
                  <a:pt x="96" y="296"/>
                </a:cubicBezTo>
                <a:cubicBezTo>
                  <a:pt x="152" y="336"/>
                  <a:pt x="244" y="340"/>
                  <a:pt x="336" y="344"/>
                </a:cubicBezTo>
              </a:path>
            </a:pathLst>
          </a:cu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3" name="Text Box 42"/>
          <p:cNvSpPr txBox="1">
            <a:spLocks noChangeArrowheads="1"/>
          </p:cNvSpPr>
          <p:nvPr/>
        </p:nvSpPr>
        <p:spPr bwMode="auto">
          <a:xfrm>
            <a:off x="2667000" y="2514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solidFill>
                  <a:srgbClr val="000000"/>
                </a:solidFill>
              </a:rPr>
              <a:t>R</a:t>
            </a:r>
            <a:r>
              <a:rPr kumimoji="1" lang="en-US" altLang="zh-TW" baseline="-25000">
                <a:solidFill>
                  <a:srgbClr val="000000"/>
                </a:solidFill>
              </a:rPr>
              <a:t>1 </a:t>
            </a:r>
            <a:endParaRPr lang="en-US" altLang="zh-TW" sz="2000">
              <a:solidFill>
                <a:srgbClr val="3333CC"/>
              </a:solidFill>
              <a:sym typeface="Symbol" pitchFamily="18" charset="2"/>
            </a:endParaRPr>
          </a:p>
        </p:txBody>
      </p:sp>
      <p:sp>
        <p:nvSpPr>
          <p:cNvPr id="19494" name="Line 43"/>
          <p:cNvSpPr>
            <a:spLocks noChangeShapeType="1"/>
          </p:cNvSpPr>
          <p:nvPr/>
        </p:nvSpPr>
        <p:spPr bwMode="auto">
          <a:xfrm flipV="1">
            <a:off x="4114800" y="2514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5" name="Oval 44"/>
          <p:cNvSpPr>
            <a:spLocks noChangeArrowheads="1"/>
          </p:cNvSpPr>
          <p:nvPr/>
        </p:nvSpPr>
        <p:spPr bwMode="auto">
          <a:xfrm>
            <a:off x="2286000" y="2133600"/>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19496" name="Line 46"/>
          <p:cNvSpPr>
            <a:spLocks noChangeShapeType="1"/>
          </p:cNvSpPr>
          <p:nvPr/>
        </p:nvSpPr>
        <p:spPr bwMode="auto">
          <a:xfrm>
            <a:off x="2438400" y="2438400"/>
            <a:ext cx="3657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7" name="Line 47"/>
          <p:cNvSpPr>
            <a:spLocks noChangeShapeType="1"/>
          </p:cNvSpPr>
          <p:nvPr/>
        </p:nvSpPr>
        <p:spPr bwMode="auto">
          <a:xfrm>
            <a:off x="2438400" y="2133600"/>
            <a:ext cx="3657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8" name="Freeform 48"/>
          <p:cNvSpPr>
            <a:spLocks/>
          </p:cNvSpPr>
          <p:nvPr/>
        </p:nvSpPr>
        <p:spPr bwMode="auto">
          <a:xfrm>
            <a:off x="6096000" y="2133600"/>
            <a:ext cx="76200" cy="304800"/>
          </a:xfrm>
          <a:custGeom>
            <a:avLst/>
            <a:gdLst>
              <a:gd name="T0" fmla="*/ 0 w 48"/>
              <a:gd name="T1" fmla="*/ 0 h 192"/>
              <a:gd name="T2" fmla="*/ 2147483647 w 48"/>
              <a:gd name="T3" fmla="*/ 2147483647 h 192"/>
              <a:gd name="T4" fmla="*/ 0 w 48"/>
              <a:gd name="T5" fmla="*/ 2147483647 h 192"/>
              <a:gd name="T6" fmla="*/ 0 60000 65536"/>
              <a:gd name="T7" fmla="*/ 0 60000 65536"/>
              <a:gd name="T8" fmla="*/ 0 60000 65536"/>
            </a:gdLst>
            <a:ahLst/>
            <a:cxnLst>
              <a:cxn ang="T6">
                <a:pos x="T0" y="T1"/>
              </a:cxn>
              <a:cxn ang="T7">
                <a:pos x="T2" y="T3"/>
              </a:cxn>
              <a:cxn ang="T8">
                <a:pos x="T4" y="T5"/>
              </a:cxn>
            </a:cxnLst>
            <a:rect l="0" t="0" r="r" b="b"/>
            <a:pathLst>
              <a:path w="48" h="192">
                <a:moveTo>
                  <a:pt x="0" y="0"/>
                </a:moveTo>
                <a:cubicBezTo>
                  <a:pt x="24" y="32"/>
                  <a:pt x="48" y="64"/>
                  <a:pt x="48" y="96"/>
                </a:cubicBezTo>
                <a:cubicBezTo>
                  <a:pt x="48" y="128"/>
                  <a:pt x="24" y="160"/>
                  <a:pt x="0" y="19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9" name="Freeform 50"/>
          <p:cNvSpPr>
            <a:spLocks/>
          </p:cNvSpPr>
          <p:nvPr/>
        </p:nvSpPr>
        <p:spPr bwMode="auto">
          <a:xfrm>
            <a:off x="7467600" y="2286000"/>
            <a:ext cx="381000" cy="914400"/>
          </a:xfrm>
          <a:custGeom>
            <a:avLst/>
            <a:gdLst>
              <a:gd name="T0" fmla="*/ 0 w 240"/>
              <a:gd name="T1" fmla="*/ 0 h 576"/>
              <a:gd name="T2" fmla="*/ 2147483647 w 240"/>
              <a:gd name="T3" fmla="*/ 0 h 576"/>
              <a:gd name="T4" fmla="*/ 2147483647 w 240"/>
              <a:gd name="T5" fmla="*/ 2147483647 h 576"/>
              <a:gd name="T6" fmla="*/ 2147483647 w 240"/>
              <a:gd name="T7" fmla="*/ 2147483647 h 576"/>
              <a:gd name="T8" fmla="*/ 0 w 240"/>
              <a:gd name="T9" fmla="*/ 2147483647 h 576"/>
              <a:gd name="T10" fmla="*/ 2147483647 w 240"/>
              <a:gd name="T11" fmla="*/ 2147483647 h 576"/>
              <a:gd name="T12" fmla="*/ 0 w 240"/>
              <a:gd name="T13" fmla="*/ 2147483647 h 576"/>
              <a:gd name="T14" fmla="*/ 2147483647 w 240"/>
              <a:gd name="T15" fmla="*/ 2147483647 h 576"/>
              <a:gd name="T16" fmla="*/ 2147483647 w 240"/>
              <a:gd name="T17" fmla="*/ 2147483647 h 576"/>
              <a:gd name="T18" fmla="*/ 2147483647 w 240"/>
              <a:gd name="T19" fmla="*/ 2147483647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0" h="576">
                <a:moveTo>
                  <a:pt x="0" y="0"/>
                </a:moveTo>
                <a:lnTo>
                  <a:pt x="144" y="0"/>
                </a:lnTo>
                <a:lnTo>
                  <a:pt x="144" y="96"/>
                </a:lnTo>
                <a:lnTo>
                  <a:pt x="240" y="96"/>
                </a:lnTo>
                <a:lnTo>
                  <a:pt x="0" y="144"/>
                </a:lnTo>
                <a:lnTo>
                  <a:pt x="240" y="192"/>
                </a:lnTo>
                <a:lnTo>
                  <a:pt x="0" y="240"/>
                </a:lnTo>
                <a:lnTo>
                  <a:pt x="240" y="288"/>
                </a:lnTo>
                <a:lnTo>
                  <a:pt x="144" y="336"/>
                </a:lnTo>
                <a:lnTo>
                  <a:pt x="144" y="576"/>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0" name="Line 51"/>
          <p:cNvSpPr>
            <a:spLocks noChangeShapeType="1"/>
          </p:cNvSpPr>
          <p:nvPr/>
        </p:nvSpPr>
        <p:spPr bwMode="auto">
          <a:xfrm>
            <a:off x="1371600" y="4267200"/>
            <a:ext cx="1828800" cy="685800"/>
          </a:xfrm>
          <a:prstGeom prst="line">
            <a:avLst/>
          </a:prstGeom>
          <a:noFill/>
          <a:ln w="9525">
            <a:solidFill>
              <a:srgbClr val="FF0066"/>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20483"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2D3F0092-91B0-4440-90E3-26942FC40B57}" type="slidenum">
              <a:rPr lang="zh-TW" altLang="en-US" sz="1400">
                <a:solidFill>
                  <a:schemeClr val="bg2"/>
                </a:solidFill>
              </a:rPr>
              <a:pPr/>
              <a:t>22</a:t>
            </a:fld>
            <a:endParaRPr lang="en-US" altLang="zh-TW" sz="1400">
              <a:solidFill>
                <a:schemeClr val="bg2"/>
              </a:solidFill>
            </a:endParaRPr>
          </a:p>
        </p:txBody>
      </p:sp>
      <p:sp>
        <p:nvSpPr>
          <p:cNvPr id="20484" name="Rectangle 2"/>
          <p:cNvSpPr>
            <a:spLocks noGrp="1" noChangeArrowheads="1"/>
          </p:cNvSpPr>
          <p:nvPr>
            <p:ph type="title"/>
          </p:nvPr>
        </p:nvSpPr>
        <p:spPr/>
        <p:txBody>
          <a:bodyPr/>
          <a:lstStyle/>
          <a:p>
            <a:r>
              <a:rPr lang="en-US" altLang="zh-TW" sz="4000" dirty="0" smtClean="0"/>
              <a:t>Summary of Load-end</a:t>
            </a:r>
            <a:br>
              <a:rPr lang="en-US" altLang="zh-TW" sz="4000" dirty="0" smtClean="0"/>
            </a:br>
            <a:r>
              <a:rPr lang="en-US" altLang="zh-TW" sz="4000" dirty="0" smtClean="0"/>
              <a:t>Output transmission function T</a:t>
            </a:r>
            <a:endParaRPr lang="en-US" altLang="zh-TW" dirty="0" smtClean="0"/>
          </a:p>
        </p:txBody>
      </p:sp>
      <p:sp>
        <p:nvSpPr>
          <p:cNvPr id="20485" name="Rectangle 3"/>
          <p:cNvSpPr>
            <a:spLocks noGrp="1" noChangeArrowheads="1"/>
          </p:cNvSpPr>
          <p:nvPr>
            <p:ph type="body" idx="1"/>
          </p:nvPr>
        </p:nvSpPr>
        <p:spPr/>
        <p:txBody>
          <a:bodyPr/>
          <a:lstStyle/>
          <a:p>
            <a:r>
              <a:rPr lang="en-US" altLang="zh-TW" sz="2800" dirty="0" smtClean="0"/>
              <a:t>T=Voltage inside line/voltage at load</a:t>
            </a:r>
            <a:endParaRPr lang="en-US" altLang="zh-TW" dirty="0" smtClean="0"/>
          </a:p>
          <a:p>
            <a:r>
              <a:rPr lang="en-US" altLang="zh-TW" dirty="0" smtClean="0"/>
              <a:t>T=2 Z</a:t>
            </a:r>
            <a:r>
              <a:rPr lang="en-US" altLang="zh-TW" baseline="-25000" dirty="0" smtClean="0"/>
              <a:t>L </a:t>
            </a:r>
            <a:r>
              <a:rPr lang="en-US" altLang="zh-TW" dirty="0" smtClean="0"/>
              <a:t>/[Z</a:t>
            </a:r>
            <a:r>
              <a:rPr lang="en-US" altLang="zh-TW" baseline="-25000" dirty="0" smtClean="0"/>
              <a:t>L </a:t>
            </a:r>
            <a:r>
              <a:rPr lang="en-US" altLang="zh-TW" dirty="0" smtClean="0"/>
              <a:t>+Z</a:t>
            </a:r>
            <a:r>
              <a:rPr lang="en-US" altLang="zh-TW" baseline="-25000" dirty="0" smtClean="0"/>
              <a:t>0 </a:t>
            </a:r>
            <a:r>
              <a:rPr lang="en-US" altLang="zh-TW" dirty="0" smtClean="0"/>
              <a:t>] </a:t>
            </a:r>
          </a:p>
          <a:p>
            <a:r>
              <a:rPr lang="en-US" altLang="zh-TW" dirty="0" smtClean="0"/>
              <a:t>Also 1+R</a:t>
            </a:r>
            <a:r>
              <a:rPr lang="en-US" altLang="zh-TW" baseline="-25000" dirty="0" smtClean="0"/>
              <a:t>2</a:t>
            </a:r>
            <a:r>
              <a:rPr lang="en-US" altLang="zh-TW" dirty="0" smtClean="0"/>
              <a:t>=T</a:t>
            </a:r>
          </a:p>
          <a:p>
            <a:endParaRPr lang="en-US" altLang="zh-TW" dirty="0" smtClean="0"/>
          </a:p>
          <a:p>
            <a:endParaRPr lang="zh-TW" altLang="zh-TW" dirty="0" smtClean="0"/>
          </a:p>
        </p:txBody>
      </p:sp>
      <p:sp>
        <p:nvSpPr>
          <p:cNvPr id="20486" name="Line 4"/>
          <p:cNvSpPr>
            <a:spLocks noChangeShapeType="1"/>
          </p:cNvSpPr>
          <p:nvPr/>
        </p:nvSpPr>
        <p:spPr bwMode="auto">
          <a:xfrm>
            <a:off x="2911475" y="5445125"/>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7" name="Line 5"/>
          <p:cNvSpPr>
            <a:spLocks noChangeShapeType="1"/>
          </p:cNvSpPr>
          <p:nvPr/>
        </p:nvSpPr>
        <p:spPr bwMode="auto">
          <a:xfrm>
            <a:off x="2987675" y="6664325"/>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8" name="Line 6"/>
          <p:cNvSpPr>
            <a:spLocks noChangeShapeType="1"/>
          </p:cNvSpPr>
          <p:nvPr/>
        </p:nvSpPr>
        <p:spPr bwMode="auto">
          <a:xfrm>
            <a:off x="2911475" y="536892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9" name="Freeform 7"/>
          <p:cNvSpPr>
            <a:spLocks/>
          </p:cNvSpPr>
          <p:nvPr/>
        </p:nvSpPr>
        <p:spPr bwMode="auto">
          <a:xfrm>
            <a:off x="4816475" y="5445125"/>
            <a:ext cx="838200" cy="1219200"/>
          </a:xfrm>
          <a:custGeom>
            <a:avLst/>
            <a:gdLst>
              <a:gd name="T0" fmla="*/ 2147483647 w 528"/>
              <a:gd name="T1" fmla="*/ 0 h 768"/>
              <a:gd name="T2" fmla="*/ 2147483647 w 528"/>
              <a:gd name="T3" fmla="*/ 0 h 768"/>
              <a:gd name="T4" fmla="*/ 2147483647 w 528"/>
              <a:gd name="T5" fmla="*/ 2147483647 h 768"/>
              <a:gd name="T6" fmla="*/ 2147483647 w 528"/>
              <a:gd name="T7" fmla="*/ 2147483647 h 768"/>
              <a:gd name="T8" fmla="*/ 2147483647 w 528"/>
              <a:gd name="T9" fmla="*/ 2147483647 h 768"/>
              <a:gd name="T10" fmla="*/ 2147483647 w 528"/>
              <a:gd name="T11" fmla="*/ 2147483647 h 768"/>
              <a:gd name="T12" fmla="*/ 2147483647 w 528"/>
              <a:gd name="T13" fmla="*/ 2147483647 h 768"/>
              <a:gd name="T14" fmla="*/ 2147483647 w 528"/>
              <a:gd name="T15" fmla="*/ 2147483647 h 768"/>
              <a:gd name="T16" fmla="*/ 2147483647 w 528"/>
              <a:gd name="T17" fmla="*/ 2147483647 h 768"/>
              <a:gd name="T18" fmla="*/ 2147483647 w 528"/>
              <a:gd name="T19" fmla="*/ 2147483647 h 768"/>
              <a:gd name="T20" fmla="*/ 0 w 528"/>
              <a:gd name="T21" fmla="*/ 2147483647 h 7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8" h="768">
                <a:moveTo>
                  <a:pt x="48" y="0"/>
                </a:moveTo>
                <a:lnTo>
                  <a:pt x="336" y="0"/>
                </a:lnTo>
                <a:lnTo>
                  <a:pt x="336" y="144"/>
                </a:lnTo>
                <a:lnTo>
                  <a:pt x="480" y="240"/>
                </a:lnTo>
                <a:lnTo>
                  <a:pt x="192" y="288"/>
                </a:lnTo>
                <a:lnTo>
                  <a:pt x="528" y="432"/>
                </a:lnTo>
                <a:lnTo>
                  <a:pt x="192" y="528"/>
                </a:lnTo>
                <a:lnTo>
                  <a:pt x="480" y="576"/>
                </a:lnTo>
                <a:lnTo>
                  <a:pt x="336" y="624"/>
                </a:lnTo>
                <a:lnTo>
                  <a:pt x="336" y="768"/>
                </a:lnTo>
                <a:lnTo>
                  <a:pt x="0" y="76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0" name="Text Box 8"/>
          <p:cNvSpPr txBox="1">
            <a:spLocks noChangeArrowheads="1"/>
          </p:cNvSpPr>
          <p:nvPr/>
        </p:nvSpPr>
        <p:spPr bwMode="auto">
          <a:xfrm>
            <a:off x="6096000" y="5708650"/>
            <a:ext cx="94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Z</a:t>
            </a:r>
            <a:r>
              <a:rPr kumimoji="1" lang="en-US" altLang="zh-TW" baseline="-25000"/>
              <a:t>L</a:t>
            </a:r>
            <a:r>
              <a:rPr kumimoji="1" lang="en-US" altLang="zh-TW">
                <a:sym typeface="Symbol" pitchFamily="18" charset="2"/>
              </a:rPr>
              <a:t></a:t>
            </a:r>
            <a:r>
              <a:rPr kumimoji="1" lang="en-US" altLang="zh-TW"/>
              <a:t>Z</a:t>
            </a:r>
            <a:r>
              <a:rPr kumimoji="1" lang="en-US" altLang="zh-TW" baseline="-25000"/>
              <a:t>0</a:t>
            </a:r>
          </a:p>
        </p:txBody>
      </p:sp>
      <p:sp>
        <p:nvSpPr>
          <p:cNvPr id="20491" name="Line 9"/>
          <p:cNvSpPr>
            <a:spLocks noChangeShapeType="1"/>
          </p:cNvSpPr>
          <p:nvPr/>
        </p:nvSpPr>
        <p:spPr bwMode="auto">
          <a:xfrm>
            <a:off x="2987675" y="5064125"/>
            <a:ext cx="2286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2" name="Text Box 10"/>
          <p:cNvSpPr txBox="1">
            <a:spLocks noChangeArrowheads="1"/>
          </p:cNvSpPr>
          <p:nvPr/>
        </p:nvSpPr>
        <p:spPr bwMode="auto">
          <a:xfrm>
            <a:off x="3124200" y="4495800"/>
            <a:ext cx="1730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Finite length</a:t>
            </a:r>
          </a:p>
        </p:txBody>
      </p:sp>
      <p:sp>
        <p:nvSpPr>
          <p:cNvPr id="20493" name="Text Box 11"/>
          <p:cNvSpPr txBox="1">
            <a:spLocks noChangeArrowheads="1"/>
          </p:cNvSpPr>
          <p:nvPr/>
        </p:nvSpPr>
        <p:spPr bwMode="auto">
          <a:xfrm>
            <a:off x="5045075" y="4454525"/>
            <a:ext cx="3878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Characteristic impedance = Z</a:t>
            </a:r>
            <a:r>
              <a:rPr kumimoji="1" lang="en-US" altLang="zh-TW" baseline="-25000"/>
              <a:t>0</a:t>
            </a:r>
            <a:endParaRPr kumimoji="1" lang="en-US" altLang="zh-TW"/>
          </a:p>
        </p:txBody>
      </p:sp>
      <p:sp>
        <p:nvSpPr>
          <p:cNvPr id="20494" name="Line 12"/>
          <p:cNvSpPr>
            <a:spLocks noChangeShapeType="1"/>
          </p:cNvSpPr>
          <p:nvPr/>
        </p:nvSpPr>
        <p:spPr bwMode="auto">
          <a:xfrm flipH="1">
            <a:off x="4816475" y="4759325"/>
            <a:ext cx="457200" cy="685800"/>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5" name="Rectangle 13"/>
          <p:cNvSpPr>
            <a:spLocks noChangeArrowheads="1"/>
          </p:cNvSpPr>
          <p:nvPr/>
        </p:nvSpPr>
        <p:spPr bwMode="auto">
          <a:xfrm>
            <a:off x="4892675" y="5597525"/>
            <a:ext cx="21336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20496" name="Freeform 14"/>
          <p:cNvSpPr>
            <a:spLocks/>
          </p:cNvSpPr>
          <p:nvPr/>
        </p:nvSpPr>
        <p:spPr bwMode="auto">
          <a:xfrm>
            <a:off x="1692275" y="5368925"/>
            <a:ext cx="1371600" cy="533400"/>
          </a:xfrm>
          <a:custGeom>
            <a:avLst/>
            <a:gdLst>
              <a:gd name="T0" fmla="*/ 0 w 864"/>
              <a:gd name="T1" fmla="*/ 2147483647 h 336"/>
              <a:gd name="T2" fmla="*/ 0 w 864"/>
              <a:gd name="T3" fmla="*/ 2147483647 h 336"/>
              <a:gd name="T4" fmla="*/ 2147483647 w 864"/>
              <a:gd name="T5" fmla="*/ 2147483647 h 336"/>
              <a:gd name="T6" fmla="*/ 2147483647 w 864"/>
              <a:gd name="T7" fmla="*/ 0 h 336"/>
              <a:gd name="T8" fmla="*/ 2147483647 w 864"/>
              <a:gd name="T9" fmla="*/ 2147483647 h 336"/>
              <a:gd name="T10" fmla="*/ 2147483647 w 864"/>
              <a:gd name="T11" fmla="*/ 0 h 336"/>
              <a:gd name="T12" fmla="*/ 2147483647 w 864"/>
              <a:gd name="T13" fmla="*/ 2147483647 h 336"/>
              <a:gd name="T14" fmla="*/ 2147483647 w 864"/>
              <a:gd name="T15" fmla="*/ 0 h 336"/>
              <a:gd name="T16" fmla="*/ 2147483647 w 864"/>
              <a:gd name="T17" fmla="*/ 2147483647 h 336"/>
              <a:gd name="T18" fmla="*/ 2147483647 w 864"/>
              <a:gd name="T19" fmla="*/ 2147483647 h 336"/>
              <a:gd name="T20" fmla="*/ 2147483647 w 864"/>
              <a:gd name="T21" fmla="*/ 2147483647 h 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64" h="336">
                <a:moveTo>
                  <a:pt x="0" y="336"/>
                </a:moveTo>
                <a:lnTo>
                  <a:pt x="0" y="96"/>
                </a:lnTo>
                <a:lnTo>
                  <a:pt x="288" y="96"/>
                </a:lnTo>
                <a:lnTo>
                  <a:pt x="336" y="0"/>
                </a:lnTo>
                <a:lnTo>
                  <a:pt x="384" y="192"/>
                </a:lnTo>
                <a:lnTo>
                  <a:pt x="432" y="0"/>
                </a:lnTo>
                <a:lnTo>
                  <a:pt x="480" y="192"/>
                </a:lnTo>
                <a:lnTo>
                  <a:pt x="528" y="0"/>
                </a:lnTo>
                <a:lnTo>
                  <a:pt x="576" y="192"/>
                </a:lnTo>
                <a:lnTo>
                  <a:pt x="624" y="48"/>
                </a:lnTo>
                <a:lnTo>
                  <a:pt x="864" y="4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7" name="Oval 15"/>
          <p:cNvSpPr>
            <a:spLocks noChangeArrowheads="1"/>
          </p:cNvSpPr>
          <p:nvPr/>
        </p:nvSpPr>
        <p:spPr bwMode="auto">
          <a:xfrm>
            <a:off x="1311275" y="5902325"/>
            <a:ext cx="6858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20498" name="Freeform 16"/>
          <p:cNvSpPr>
            <a:spLocks/>
          </p:cNvSpPr>
          <p:nvPr/>
        </p:nvSpPr>
        <p:spPr bwMode="auto">
          <a:xfrm>
            <a:off x="1692275" y="6435725"/>
            <a:ext cx="1371600" cy="228600"/>
          </a:xfrm>
          <a:custGeom>
            <a:avLst/>
            <a:gdLst>
              <a:gd name="T0" fmla="*/ 0 w 864"/>
              <a:gd name="T1" fmla="*/ 0 h 144"/>
              <a:gd name="T2" fmla="*/ 0 w 864"/>
              <a:gd name="T3" fmla="*/ 2147483647 h 144"/>
              <a:gd name="T4" fmla="*/ 2147483647 w 864"/>
              <a:gd name="T5" fmla="*/ 2147483647 h 144"/>
              <a:gd name="T6" fmla="*/ 0 60000 65536"/>
              <a:gd name="T7" fmla="*/ 0 60000 65536"/>
              <a:gd name="T8" fmla="*/ 0 60000 65536"/>
            </a:gdLst>
            <a:ahLst/>
            <a:cxnLst>
              <a:cxn ang="T6">
                <a:pos x="T0" y="T1"/>
              </a:cxn>
              <a:cxn ang="T7">
                <a:pos x="T2" y="T3"/>
              </a:cxn>
              <a:cxn ang="T8">
                <a:pos x="T4" y="T5"/>
              </a:cxn>
            </a:cxnLst>
            <a:rect l="0" t="0" r="r" b="b"/>
            <a:pathLst>
              <a:path w="864" h="144">
                <a:moveTo>
                  <a:pt x="0" y="0"/>
                </a:moveTo>
                <a:lnTo>
                  <a:pt x="0" y="144"/>
                </a:lnTo>
                <a:lnTo>
                  <a:pt x="864" y="144"/>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9" name="Text Box 17"/>
          <p:cNvSpPr txBox="1">
            <a:spLocks noChangeArrowheads="1"/>
          </p:cNvSpPr>
          <p:nvPr/>
        </p:nvSpPr>
        <p:spPr bwMode="auto">
          <a:xfrm>
            <a:off x="1905000" y="49530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Rs</a:t>
            </a:r>
          </a:p>
        </p:txBody>
      </p:sp>
      <p:sp>
        <p:nvSpPr>
          <p:cNvPr id="20500" name="Text Box 18"/>
          <p:cNvSpPr txBox="1">
            <a:spLocks noChangeArrowheads="1"/>
          </p:cNvSpPr>
          <p:nvPr/>
        </p:nvSpPr>
        <p:spPr bwMode="auto">
          <a:xfrm>
            <a:off x="854075" y="5521325"/>
            <a:ext cx="979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source</a:t>
            </a:r>
          </a:p>
        </p:txBody>
      </p:sp>
      <p:sp>
        <p:nvSpPr>
          <p:cNvPr id="20501" name="Line 19"/>
          <p:cNvSpPr>
            <a:spLocks noChangeShapeType="1"/>
          </p:cNvSpPr>
          <p:nvPr/>
        </p:nvSpPr>
        <p:spPr bwMode="auto">
          <a:xfrm>
            <a:off x="2819400" y="60198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2" name="Text Box 20"/>
          <p:cNvSpPr txBox="1">
            <a:spLocks noChangeArrowheads="1"/>
          </p:cNvSpPr>
          <p:nvPr/>
        </p:nvSpPr>
        <p:spPr bwMode="auto">
          <a:xfrm>
            <a:off x="2270125" y="5756275"/>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Z</a:t>
            </a:r>
            <a:r>
              <a:rPr kumimoji="1" lang="en-US" altLang="zh-TW" baseline="-25000"/>
              <a:t>0</a:t>
            </a:r>
            <a:endParaRPr kumimoji="1" lang="en-US" altLang="zh-TW"/>
          </a:p>
        </p:txBody>
      </p:sp>
      <p:sp>
        <p:nvSpPr>
          <p:cNvPr id="20503" name="Oval 21"/>
          <p:cNvSpPr>
            <a:spLocks noChangeArrowheads="1"/>
          </p:cNvSpPr>
          <p:nvPr/>
        </p:nvSpPr>
        <p:spPr bwMode="auto">
          <a:xfrm>
            <a:off x="3581400" y="4495800"/>
            <a:ext cx="2895600" cy="2362200"/>
          </a:xfrm>
          <a:prstGeom prst="ellipse">
            <a:avLst/>
          </a:prstGeom>
          <a:noFill/>
          <a:ln w="9525">
            <a:solidFill>
              <a:srgbClr val="FF00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20504" name="Freeform 24"/>
          <p:cNvSpPr>
            <a:spLocks/>
          </p:cNvSpPr>
          <p:nvPr/>
        </p:nvSpPr>
        <p:spPr bwMode="auto">
          <a:xfrm>
            <a:off x="177800" y="2895600"/>
            <a:ext cx="4140200" cy="1752600"/>
          </a:xfrm>
          <a:custGeom>
            <a:avLst/>
            <a:gdLst>
              <a:gd name="T0" fmla="*/ 2147483647 w 2608"/>
              <a:gd name="T1" fmla="*/ 0 h 1104"/>
              <a:gd name="T2" fmla="*/ 2147483647 w 2608"/>
              <a:gd name="T3" fmla="*/ 2147483647 h 1104"/>
              <a:gd name="T4" fmla="*/ 2147483647 w 2608"/>
              <a:gd name="T5" fmla="*/ 2147483647 h 1104"/>
              <a:gd name="T6" fmla="*/ 2147483647 w 2608"/>
              <a:gd name="T7" fmla="*/ 2147483647 h 1104"/>
              <a:gd name="T8" fmla="*/ 2147483647 w 2608"/>
              <a:gd name="T9" fmla="*/ 2147483647 h 1104"/>
              <a:gd name="T10" fmla="*/ 2147483647 w 2608"/>
              <a:gd name="T11" fmla="*/ 2147483647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8" h="1104">
                <a:moveTo>
                  <a:pt x="608" y="0"/>
                </a:moveTo>
                <a:cubicBezTo>
                  <a:pt x="420" y="112"/>
                  <a:pt x="232" y="224"/>
                  <a:pt x="176" y="384"/>
                </a:cubicBezTo>
                <a:cubicBezTo>
                  <a:pt x="120" y="544"/>
                  <a:pt x="0" y="864"/>
                  <a:pt x="272" y="960"/>
                </a:cubicBezTo>
                <a:cubicBezTo>
                  <a:pt x="544" y="1056"/>
                  <a:pt x="1440" y="960"/>
                  <a:pt x="1808" y="960"/>
                </a:cubicBezTo>
                <a:cubicBezTo>
                  <a:pt x="2176" y="960"/>
                  <a:pt x="2352" y="936"/>
                  <a:pt x="2480" y="960"/>
                </a:cubicBezTo>
                <a:cubicBezTo>
                  <a:pt x="2608" y="984"/>
                  <a:pt x="2560" y="1080"/>
                  <a:pt x="2576" y="1104"/>
                </a:cubicBezTo>
              </a:path>
            </a:pathLst>
          </a:custGeom>
          <a:noFill/>
          <a:ln w="9525"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5" name="Freeform 25"/>
          <p:cNvSpPr>
            <a:spLocks/>
          </p:cNvSpPr>
          <p:nvPr/>
        </p:nvSpPr>
        <p:spPr bwMode="auto">
          <a:xfrm>
            <a:off x="3733800" y="4953000"/>
            <a:ext cx="2362200" cy="457200"/>
          </a:xfrm>
          <a:custGeom>
            <a:avLst/>
            <a:gdLst>
              <a:gd name="T0" fmla="*/ 0 w 1488"/>
              <a:gd name="T1" fmla="*/ 2147483647 h 152"/>
              <a:gd name="T2" fmla="*/ 2147483647 w 1488"/>
              <a:gd name="T3" fmla="*/ 2147483647 h 152"/>
              <a:gd name="T4" fmla="*/ 2147483647 w 1488"/>
              <a:gd name="T5" fmla="*/ 2147483647 h 152"/>
              <a:gd name="T6" fmla="*/ 0 60000 65536"/>
              <a:gd name="T7" fmla="*/ 0 60000 65536"/>
              <a:gd name="T8" fmla="*/ 0 60000 65536"/>
            </a:gdLst>
            <a:ahLst/>
            <a:cxnLst>
              <a:cxn ang="T6">
                <a:pos x="T0" y="T1"/>
              </a:cxn>
              <a:cxn ang="T7">
                <a:pos x="T2" y="T3"/>
              </a:cxn>
              <a:cxn ang="T8">
                <a:pos x="T4" y="T5"/>
              </a:cxn>
            </a:cxnLst>
            <a:rect l="0" t="0" r="r" b="b"/>
            <a:pathLst>
              <a:path w="1488" h="152">
                <a:moveTo>
                  <a:pt x="0" y="104"/>
                </a:moveTo>
                <a:cubicBezTo>
                  <a:pt x="212" y="52"/>
                  <a:pt x="424" y="0"/>
                  <a:pt x="672" y="8"/>
                </a:cubicBezTo>
                <a:cubicBezTo>
                  <a:pt x="920" y="16"/>
                  <a:pt x="1204" y="84"/>
                  <a:pt x="1488" y="152"/>
                </a:cubicBezTo>
              </a:path>
            </a:pathLst>
          </a:custGeom>
          <a:noFill/>
          <a:ln w="38100"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6" name="Text Box 26"/>
          <p:cNvSpPr txBox="1">
            <a:spLocks noChangeArrowheads="1"/>
          </p:cNvSpPr>
          <p:nvPr/>
        </p:nvSpPr>
        <p:spPr bwMode="auto">
          <a:xfrm>
            <a:off x="6308725" y="519588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lang="en-US" altLang="zh-TW" sz="2000">
                <a:solidFill>
                  <a:srgbClr val="FF0066"/>
                </a:solidFill>
              </a:rPr>
              <a:t>T</a:t>
            </a:r>
            <a:endParaRPr lang="en-US" altLang="zh-TW" sz="20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76200"/>
            <a:ext cx="7772400" cy="457200"/>
          </a:xfrm>
        </p:spPr>
        <p:txBody>
          <a:bodyPr/>
          <a:lstStyle/>
          <a:p>
            <a:r>
              <a:rPr lang="en-US" sz="3200" dirty="0" smtClean="0">
                <a:solidFill>
                  <a:schemeClr val="tx1"/>
                </a:solidFill>
              </a:rPr>
              <a:t>Exercise </a:t>
            </a:r>
            <a:r>
              <a:rPr lang="en-US" sz="3200" dirty="0">
                <a:solidFill>
                  <a:schemeClr val="tx1"/>
                </a:solidFill>
              </a:rPr>
              <a:t>4</a:t>
            </a:r>
          </a:p>
        </p:txBody>
      </p:sp>
      <p:sp>
        <p:nvSpPr>
          <p:cNvPr id="8" name="Content Placeholder 7"/>
          <p:cNvSpPr>
            <a:spLocks noGrp="1"/>
          </p:cNvSpPr>
          <p:nvPr>
            <p:ph idx="1"/>
          </p:nvPr>
        </p:nvSpPr>
        <p:spPr>
          <a:xfrm>
            <a:off x="457200" y="1143000"/>
            <a:ext cx="7772400" cy="4114800"/>
          </a:xfrm>
        </p:spPr>
        <p:txBody>
          <a:bodyPr/>
          <a:lstStyle/>
          <a:p>
            <a:r>
              <a:rPr lang="en-US" sz="2000" dirty="0"/>
              <a:t>Assume a transmission line has a characteristic impedance of Z0=50 Ohms and 10 meters long. The source impedance is RS=5 Ohms, and load impedance is RL=70 Ohms</a:t>
            </a:r>
            <a:r>
              <a:rPr lang="en-US" sz="2000" dirty="0" smtClean="0"/>
              <a:t>.</a:t>
            </a:r>
          </a:p>
          <a:p>
            <a:pPr marL="457200" indent="-457200">
              <a:buFont typeface="+mj-lt"/>
              <a:buAutoNum type="alphaLcParenR"/>
            </a:pPr>
            <a:r>
              <a:rPr lang="en-US" sz="2000" dirty="0" smtClean="0"/>
              <a:t>What is the definition of </a:t>
            </a:r>
            <a:r>
              <a:rPr lang="en-US" altLang="zh-TW" sz="2000" dirty="0"/>
              <a:t>Output transmission function </a:t>
            </a:r>
            <a:r>
              <a:rPr lang="en-US" sz="2000" dirty="0" smtClean="0"/>
              <a:t>T? </a:t>
            </a:r>
          </a:p>
          <a:p>
            <a:pPr marL="457200" indent="-457200">
              <a:buFont typeface="+mj-lt"/>
              <a:buAutoNum type="alphaLcParenR"/>
            </a:pPr>
            <a:r>
              <a:rPr lang="en-US" sz="2000" dirty="0" smtClean="0"/>
              <a:t>If the </a:t>
            </a:r>
            <a:r>
              <a:rPr lang="en-US" sz="2000" dirty="0"/>
              <a:t>load end is </a:t>
            </a:r>
            <a:r>
              <a:rPr lang="en-US" sz="2000" dirty="0" smtClean="0"/>
              <a:t>open,</a:t>
            </a:r>
          </a:p>
          <a:p>
            <a:pPr marL="800100" lvl="1" indent="-400050">
              <a:buSzPct val="90000"/>
              <a:buFont typeface="+mj-lt"/>
              <a:buAutoNum type="romanLcPeriod"/>
            </a:pPr>
            <a:r>
              <a:rPr lang="en-US" sz="2000" dirty="0"/>
              <a:t>w</a:t>
            </a:r>
            <a:r>
              <a:rPr lang="en-US" sz="2000" dirty="0" smtClean="0"/>
              <a:t>hat is the value of  the </a:t>
            </a:r>
            <a:r>
              <a:rPr lang="en-US" altLang="zh-TW" sz="2000" dirty="0" smtClean="0"/>
              <a:t>Output transmission function T?</a:t>
            </a:r>
          </a:p>
          <a:p>
            <a:pPr marL="800100" lvl="1" indent="-400050">
              <a:buSzPct val="90000"/>
              <a:buFont typeface="+mj-lt"/>
              <a:buAutoNum type="romanLcPeriod"/>
            </a:pPr>
            <a:r>
              <a:rPr lang="en-US" sz="2000" dirty="0" smtClean="0"/>
              <a:t>What does this T value tell you? </a:t>
            </a:r>
          </a:p>
          <a:p>
            <a:pPr marL="400050" indent="-400050">
              <a:buSzPct val="90000"/>
              <a:buFont typeface="+mj-lt"/>
              <a:buAutoNum type="alphaLcParenR"/>
            </a:pPr>
            <a:r>
              <a:rPr lang="en-US" sz="2000" dirty="0" smtClean="0"/>
              <a:t>If </a:t>
            </a:r>
            <a:r>
              <a:rPr lang="en-US" sz="2000" dirty="0"/>
              <a:t>the load end is </a:t>
            </a:r>
            <a:r>
              <a:rPr lang="en-US" sz="2000" dirty="0" smtClean="0"/>
              <a:t>closed,</a:t>
            </a:r>
            <a:endParaRPr lang="en-US" sz="2000" dirty="0"/>
          </a:p>
          <a:p>
            <a:pPr marL="800100" lvl="1" indent="-400050">
              <a:buSzPct val="90000"/>
              <a:buFont typeface="+mj-lt"/>
              <a:buAutoNum type="romanLcPeriod"/>
            </a:pPr>
            <a:r>
              <a:rPr lang="en-US" sz="2000" dirty="0" smtClean="0"/>
              <a:t>what </a:t>
            </a:r>
            <a:r>
              <a:rPr lang="en-US" sz="2000" dirty="0"/>
              <a:t>is the value of  </a:t>
            </a:r>
            <a:r>
              <a:rPr lang="en-US" sz="2000" dirty="0" smtClean="0"/>
              <a:t>the </a:t>
            </a:r>
            <a:r>
              <a:rPr lang="en-US" altLang="zh-TW" sz="2000" dirty="0" smtClean="0"/>
              <a:t>Output </a:t>
            </a:r>
            <a:r>
              <a:rPr lang="en-US" altLang="zh-TW" sz="2000" dirty="0"/>
              <a:t>transmission function </a:t>
            </a:r>
            <a:r>
              <a:rPr lang="en-US" altLang="zh-TW" sz="2000" dirty="0" smtClean="0"/>
              <a:t>T? </a:t>
            </a:r>
          </a:p>
          <a:p>
            <a:pPr marL="800100" lvl="1" indent="-400050">
              <a:buSzPct val="90000"/>
              <a:buFont typeface="+mj-lt"/>
              <a:buAutoNum type="romanLcPeriod"/>
            </a:pPr>
            <a:r>
              <a:rPr lang="en-US" sz="2000" dirty="0" smtClean="0"/>
              <a:t>What </a:t>
            </a:r>
            <a:r>
              <a:rPr lang="en-US" sz="2000" dirty="0"/>
              <a:t>does this </a:t>
            </a:r>
            <a:r>
              <a:rPr lang="en-US" sz="2000" dirty="0" smtClean="0"/>
              <a:t>value T tell </a:t>
            </a:r>
            <a:r>
              <a:rPr lang="en-US" sz="2000" dirty="0"/>
              <a:t>you? </a:t>
            </a:r>
            <a:endParaRPr lang="en-US" sz="2000" dirty="0" smtClean="0"/>
          </a:p>
          <a:p>
            <a:pPr marL="457200" indent="-457200">
              <a:buFont typeface="+mj-lt"/>
              <a:buAutoNum type="alphaLcParenR"/>
            </a:pPr>
            <a:r>
              <a:rPr lang="en-US" sz="2000" dirty="0" smtClean="0"/>
              <a:t>If </a:t>
            </a:r>
            <a:r>
              <a:rPr lang="en-US" sz="2000" dirty="0"/>
              <a:t>the load end is </a:t>
            </a:r>
            <a:r>
              <a:rPr lang="en-US" sz="2000" dirty="0" smtClean="0"/>
              <a:t>matched,</a:t>
            </a:r>
            <a:endParaRPr lang="en-US" sz="2000" dirty="0"/>
          </a:p>
          <a:p>
            <a:pPr marL="800100" lvl="1" indent="-400050">
              <a:buSzPct val="90000"/>
              <a:buFont typeface="+mj-lt"/>
              <a:buAutoNum type="romanLcPeriod"/>
            </a:pPr>
            <a:r>
              <a:rPr lang="en-US" sz="2000" dirty="0" smtClean="0"/>
              <a:t>what </a:t>
            </a:r>
            <a:r>
              <a:rPr lang="en-US" sz="2000" dirty="0"/>
              <a:t>is the value of  </a:t>
            </a:r>
            <a:r>
              <a:rPr lang="en-US" sz="2000" dirty="0" smtClean="0"/>
              <a:t>the </a:t>
            </a:r>
            <a:r>
              <a:rPr lang="en-US" altLang="zh-TW" sz="2000" dirty="0" smtClean="0"/>
              <a:t>Output </a:t>
            </a:r>
            <a:r>
              <a:rPr lang="en-US" altLang="zh-TW" sz="2000" dirty="0"/>
              <a:t>transmission function T</a:t>
            </a:r>
            <a:r>
              <a:rPr lang="en-US" altLang="zh-TW" sz="2000" dirty="0" smtClean="0"/>
              <a:t>.</a:t>
            </a:r>
          </a:p>
          <a:p>
            <a:pPr marL="800100" lvl="1" indent="-400050">
              <a:buSzPct val="90000"/>
              <a:buFont typeface="+mj-lt"/>
              <a:buAutoNum type="romanLcPeriod"/>
            </a:pPr>
            <a:r>
              <a:rPr lang="en-US" sz="2000" dirty="0" smtClean="0"/>
              <a:t>What </a:t>
            </a:r>
            <a:r>
              <a:rPr lang="en-US" sz="2000" dirty="0"/>
              <a:t>does this </a:t>
            </a:r>
            <a:r>
              <a:rPr lang="en-US" sz="2000" dirty="0" smtClean="0"/>
              <a:t>value T tell </a:t>
            </a:r>
            <a:r>
              <a:rPr lang="en-US" sz="2000" dirty="0"/>
              <a:t>you? </a:t>
            </a:r>
            <a:endParaRPr lang="en-US" sz="2000" dirty="0" smtClean="0"/>
          </a:p>
          <a:p>
            <a:pPr marL="0" indent="0">
              <a:buNone/>
            </a:pPr>
            <a:endParaRPr lang="en-US" sz="2800" dirty="0"/>
          </a:p>
          <a:p>
            <a:endParaRPr lang="en-US" sz="2800" dirty="0"/>
          </a:p>
        </p:txBody>
      </p:sp>
      <p:sp>
        <p:nvSpPr>
          <p:cNvPr id="5" name="Footer Placeholder 4"/>
          <p:cNvSpPr>
            <a:spLocks noGrp="1"/>
          </p:cNvSpPr>
          <p:nvPr>
            <p:ph type="ftr" sz="quarter" idx="11"/>
          </p:nvPr>
        </p:nvSpPr>
        <p:spPr>
          <a:xfrm>
            <a:off x="6245772" y="6400800"/>
            <a:ext cx="2895600" cy="457200"/>
          </a:xfrm>
        </p:spPr>
        <p:txBody>
          <a:bodyPr/>
          <a:lstStyle/>
          <a:p>
            <a:pPr>
              <a:defRPr/>
            </a:pPr>
            <a:r>
              <a:rPr lang="en-US" altLang="zh-TW" smtClean="0"/>
              <a:t>Transmission lines (v.8b)</a:t>
            </a:r>
            <a:endParaRPr lang="en-US" altLang="zh-TW" dirty="0"/>
          </a:p>
        </p:txBody>
      </p:sp>
      <p:sp>
        <p:nvSpPr>
          <p:cNvPr id="6" name="Slide Number Placeholder 5"/>
          <p:cNvSpPr>
            <a:spLocks noGrp="1"/>
          </p:cNvSpPr>
          <p:nvPr>
            <p:ph type="sldNum" sz="quarter" idx="12"/>
          </p:nvPr>
        </p:nvSpPr>
        <p:spPr>
          <a:xfrm>
            <a:off x="4114800" y="6400800"/>
            <a:ext cx="1905000" cy="457200"/>
          </a:xfrm>
        </p:spPr>
        <p:txBody>
          <a:bodyPr/>
          <a:lstStyle/>
          <a:p>
            <a:fld id="{7336DE29-CE83-4A36-944D-3A701B0A2284}" type="slidenum">
              <a:rPr lang="zh-TW" altLang="en-US" smtClean="0"/>
              <a:pPr/>
              <a:t>23</a:t>
            </a:fld>
            <a:endParaRPr lang="en-US" altLang="zh-TW" dirty="0"/>
          </a:p>
        </p:txBody>
      </p:sp>
      <p:sp>
        <p:nvSpPr>
          <p:cNvPr id="3" name="Rectangle 2"/>
          <p:cNvSpPr/>
          <p:nvPr/>
        </p:nvSpPr>
        <p:spPr>
          <a:xfrm>
            <a:off x="4343400" y="76200"/>
            <a:ext cx="4031104" cy="830997"/>
          </a:xfrm>
          <a:prstGeom prst="rect">
            <a:avLst/>
          </a:prstGeom>
          <a:ln>
            <a:solidFill>
              <a:schemeClr val="tx1"/>
            </a:solidFill>
          </a:ln>
        </p:spPr>
        <p:txBody>
          <a:bodyPr wrap="none">
            <a:spAutoFit/>
          </a:bodyPr>
          <a:lstStyle/>
          <a:p>
            <a:r>
              <a:rPr lang="en-US" altLang="zh-TW" dirty="0"/>
              <a:t>Output transmission function </a:t>
            </a:r>
            <a:r>
              <a:rPr lang="en-US" altLang="zh-TW" dirty="0" smtClean="0"/>
              <a:t>T</a:t>
            </a:r>
          </a:p>
          <a:p>
            <a:r>
              <a:rPr lang="en-US" altLang="zh-TW" dirty="0" smtClean="0"/>
              <a:t>T=</a:t>
            </a:r>
            <a:r>
              <a:rPr lang="en-US" altLang="zh-TW" dirty="0" err="1" smtClean="0"/>
              <a:t>Vt</a:t>
            </a:r>
            <a:r>
              <a:rPr lang="en-US" altLang="zh-TW" dirty="0" smtClean="0"/>
              <a:t>/Vi=2 Z</a:t>
            </a:r>
            <a:r>
              <a:rPr lang="en-US" altLang="zh-TW" baseline="-25000" dirty="0" smtClean="0"/>
              <a:t>L </a:t>
            </a:r>
            <a:r>
              <a:rPr lang="en-US" altLang="zh-TW" dirty="0" smtClean="0"/>
              <a:t>/[Z</a:t>
            </a:r>
            <a:r>
              <a:rPr lang="en-US" altLang="zh-TW" baseline="-25000" dirty="0" smtClean="0"/>
              <a:t>L </a:t>
            </a:r>
            <a:r>
              <a:rPr lang="en-US" altLang="zh-TW" dirty="0" smtClean="0"/>
              <a:t>+Z</a:t>
            </a:r>
            <a:r>
              <a:rPr lang="en-US" altLang="zh-TW" baseline="-25000" dirty="0" smtClean="0"/>
              <a:t>0 </a:t>
            </a:r>
            <a:r>
              <a:rPr lang="en-US" altLang="zh-TW" dirty="0" smtClean="0"/>
              <a:t>] </a:t>
            </a:r>
            <a:endParaRPr lang="en-US" altLang="zh-TW" dirty="0"/>
          </a:p>
        </p:txBody>
      </p:sp>
    </p:spTree>
    <p:extLst>
      <p:ext uri="{BB962C8B-B14F-4D97-AF65-F5344CB8AC3E}">
        <p14:creationId xmlns:p14="http://schemas.microsoft.com/office/powerpoint/2010/main" val="3824660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rgbClr val="578963"/>
                </a:solidFill>
              </a:rPr>
              <a:t>Transmission lines (v.8b)</a:t>
            </a:r>
            <a:endParaRPr lang="en-US" altLang="zh-TW" sz="1400">
              <a:solidFill>
                <a:srgbClr val="578963"/>
              </a:solidFill>
            </a:endParaRPr>
          </a:p>
        </p:txBody>
      </p:sp>
      <p:sp>
        <p:nvSpPr>
          <p:cNvPr id="21507" name="Rectangle 7"/>
          <p:cNvSpPr>
            <a:spLocks noGrp="1" noChangeArrowheads="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AECB31CC-29CE-4884-9C13-A042C1BAAB48}" type="slidenum">
              <a:rPr lang="zh-TW" altLang="en-US" sz="1400">
                <a:solidFill>
                  <a:srgbClr val="578963"/>
                </a:solidFill>
              </a:rPr>
              <a:pPr/>
              <a:t>24</a:t>
            </a:fld>
            <a:endParaRPr lang="en-US" altLang="zh-TW" sz="1400">
              <a:solidFill>
                <a:srgbClr val="578963"/>
              </a:solidFill>
            </a:endParaRPr>
          </a:p>
        </p:txBody>
      </p:sp>
      <p:sp>
        <p:nvSpPr>
          <p:cNvPr id="21508" name="Rectangle 2"/>
          <p:cNvSpPr>
            <a:spLocks noGrp="1" noChangeArrowheads="1"/>
          </p:cNvSpPr>
          <p:nvPr>
            <p:ph type="ctrTitle"/>
          </p:nvPr>
        </p:nvSpPr>
        <p:spPr/>
        <p:txBody>
          <a:bodyPr/>
          <a:lstStyle/>
          <a:p>
            <a:pPr algn="ctr"/>
            <a:r>
              <a:rPr lang="en-US" altLang="zh-TW" smtClean="0"/>
              <a:t>Source-end reflection</a:t>
            </a:r>
            <a:br>
              <a:rPr lang="en-US" altLang="zh-TW" smtClean="0"/>
            </a:br>
            <a:endParaRPr lang="zh-TW" altLang="en-US" baseline="-25000" smtClean="0"/>
          </a:p>
        </p:txBody>
      </p:sp>
      <p:sp>
        <p:nvSpPr>
          <p:cNvPr id="21509" name="Rectangle 3"/>
          <p:cNvSpPr>
            <a:spLocks noGrp="1" noChangeArrowheads="1"/>
          </p:cNvSpPr>
          <p:nvPr>
            <p:ph type="subTitle" idx="1"/>
          </p:nvPr>
        </p:nvSpPr>
        <p:spPr/>
        <p:txBody>
          <a:bodyPr/>
          <a:lstStyle/>
          <a:p>
            <a:pPr algn="l"/>
            <a:r>
              <a:rPr lang="en-US" altLang="zh-TW" smtClean="0"/>
              <a:t>Source-end reflective coefficient R</a:t>
            </a:r>
            <a:r>
              <a:rPr lang="en-US" altLang="zh-TW" baseline="-25000" smtClean="0"/>
              <a:t>1</a:t>
            </a:r>
          </a:p>
          <a:p>
            <a:pPr algn="l"/>
            <a:r>
              <a:rPr lang="en-US" altLang="zh-TW" smtClean="0"/>
              <a:t>Input acceptance function A</a:t>
            </a:r>
            <a:endParaRPr lang="zh-TW" alt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22531"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77F82A57-7FC6-4D6A-9977-AD7315E2F59A}" type="slidenum">
              <a:rPr lang="zh-TW" altLang="en-US" sz="1400">
                <a:solidFill>
                  <a:schemeClr val="bg2"/>
                </a:solidFill>
              </a:rPr>
              <a:pPr/>
              <a:t>25</a:t>
            </a:fld>
            <a:endParaRPr lang="en-US" altLang="zh-TW" sz="1400">
              <a:solidFill>
                <a:schemeClr val="bg2"/>
              </a:solidFill>
            </a:endParaRPr>
          </a:p>
        </p:txBody>
      </p:sp>
      <p:sp>
        <p:nvSpPr>
          <p:cNvPr id="22532" name="Rectangle 2"/>
          <p:cNvSpPr>
            <a:spLocks noGrp="1" noChangeArrowheads="1"/>
          </p:cNvSpPr>
          <p:nvPr>
            <p:ph type="title"/>
          </p:nvPr>
        </p:nvSpPr>
        <p:spPr/>
        <p:txBody>
          <a:bodyPr/>
          <a:lstStyle/>
          <a:p>
            <a:r>
              <a:rPr lang="en-US" altLang="zh-TW" smtClean="0"/>
              <a:t>Source-end (R</a:t>
            </a:r>
            <a:r>
              <a:rPr lang="en-US" altLang="zh-TW" baseline="-25000" smtClean="0"/>
              <a:t>1</a:t>
            </a:r>
            <a:r>
              <a:rPr lang="en-US" altLang="zh-TW" smtClean="0"/>
              <a:t>) reflective coefficient</a:t>
            </a:r>
          </a:p>
        </p:txBody>
      </p:sp>
      <p:sp>
        <p:nvSpPr>
          <p:cNvPr id="22533" name="Rectangle 3"/>
          <p:cNvSpPr>
            <a:spLocks noGrp="1" noChangeArrowheads="1"/>
          </p:cNvSpPr>
          <p:nvPr>
            <p:ph type="body" idx="1"/>
          </p:nvPr>
        </p:nvSpPr>
        <p:spPr/>
        <p:txBody>
          <a:bodyPr/>
          <a:lstStyle/>
          <a:p>
            <a:r>
              <a:rPr lang="en-US" altLang="zh-TW" dirty="0" smtClean="0"/>
              <a:t>Source end reflective coefficient </a:t>
            </a:r>
            <a:r>
              <a:rPr lang="en-US" altLang="zh-TW" dirty="0" smtClean="0">
                <a:sym typeface="Symbol" pitchFamily="18" charset="2"/>
              </a:rPr>
              <a:t>=R</a:t>
            </a:r>
            <a:r>
              <a:rPr lang="en-US" altLang="zh-TW" baseline="-25000" dirty="0" smtClean="0">
                <a:sym typeface="Symbol" pitchFamily="18" charset="2"/>
              </a:rPr>
              <a:t>1</a:t>
            </a:r>
            <a:endParaRPr lang="en-US" altLang="zh-TW" dirty="0" smtClean="0"/>
          </a:p>
          <a:p>
            <a:r>
              <a:rPr lang="en-US" altLang="zh-TW" dirty="0" smtClean="0"/>
              <a:t>By reversing the situation in the load reflective coefficient case </a:t>
            </a:r>
          </a:p>
          <a:p>
            <a:r>
              <a:rPr lang="en-US" altLang="zh-TW" dirty="0" smtClean="0">
                <a:sym typeface="Symbol" pitchFamily="18" charset="2"/>
              </a:rPr>
              <a:t>R</a:t>
            </a:r>
            <a:r>
              <a:rPr lang="en-US" altLang="zh-TW" baseline="-25000" dirty="0" smtClean="0">
                <a:sym typeface="Symbol" pitchFamily="18" charset="2"/>
              </a:rPr>
              <a:t>1</a:t>
            </a:r>
            <a:r>
              <a:rPr lang="en-US" altLang="zh-TW" dirty="0" smtClean="0"/>
              <a:t> =[</a:t>
            </a:r>
            <a:r>
              <a:rPr lang="en-US" altLang="zh-TW" dirty="0" err="1" smtClean="0"/>
              <a:t>Z</a:t>
            </a:r>
            <a:r>
              <a:rPr lang="en-US" altLang="zh-TW" baseline="-25000" dirty="0" err="1" smtClean="0"/>
              <a:t>s</a:t>
            </a:r>
            <a:r>
              <a:rPr lang="en-US" altLang="zh-TW" baseline="-25000" dirty="0" smtClean="0"/>
              <a:t> </a:t>
            </a:r>
            <a:r>
              <a:rPr lang="en-US" altLang="zh-TW" dirty="0" smtClean="0"/>
              <a:t> - Z</a:t>
            </a:r>
            <a:r>
              <a:rPr lang="en-US" altLang="zh-TW" baseline="-25000" dirty="0" smtClean="0"/>
              <a:t>0 </a:t>
            </a:r>
            <a:r>
              <a:rPr lang="en-US" altLang="zh-TW" dirty="0" smtClean="0"/>
              <a:t>]/[</a:t>
            </a:r>
            <a:r>
              <a:rPr lang="en-US" altLang="zh-TW" dirty="0" err="1" smtClean="0"/>
              <a:t>Z</a:t>
            </a:r>
            <a:r>
              <a:rPr lang="en-US" altLang="zh-TW" baseline="-25000" dirty="0" err="1" smtClean="0"/>
              <a:t>s</a:t>
            </a:r>
            <a:r>
              <a:rPr lang="en-US" altLang="zh-TW" baseline="-25000" dirty="0" smtClean="0"/>
              <a:t> </a:t>
            </a:r>
            <a:r>
              <a:rPr lang="en-US" altLang="zh-TW" dirty="0" smtClean="0"/>
              <a:t> + Z</a:t>
            </a:r>
            <a:r>
              <a:rPr lang="en-US" altLang="zh-TW" baseline="-25000" dirty="0" smtClean="0"/>
              <a:t>0 </a:t>
            </a:r>
            <a:r>
              <a:rPr lang="en-US" altLang="zh-TW" dirty="0" smtClean="0"/>
              <a:t> ]</a:t>
            </a:r>
          </a:p>
        </p:txBody>
      </p:sp>
      <p:sp>
        <p:nvSpPr>
          <p:cNvPr id="22534" name="Line 4"/>
          <p:cNvSpPr>
            <a:spLocks noChangeShapeType="1"/>
          </p:cNvSpPr>
          <p:nvPr/>
        </p:nvSpPr>
        <p:spPr bwMode="auto">
          <a:xfrm>
            <a:off x="2133600" y="5410200"/>
            <a:ext cx="1981200"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5" name="Line 5"/>
          <p:cNvSpPr>
            <a:spLocks noChangeShapeType="1"/>
          </p:cNvSpPr>
          <p:nvPr/>
        </p:nvSpPr>
        <p:spPr bwMode="auto">
          <a:xfrm>
            <a:off x="2209800" y="66294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6" name="Line 6"/>
          <p:cNvSpPr>
            <a:spLocks noChangeShapeType="1"/>
          </p:cNvSpPr>
          <p:nvPr/>
        </p:nvSpPr>
        <p:spPr bwMode="auto">
          <a:xfrm>
            <a:off x="2133600" y="5334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7" name="Freeform 7"/>
          <p:cNvSpPr>
            <a:spLocks/>
          </p:cNvSpPr>
          <p:nvPr/>
        </p:nvSpPr>
        <p:spPr bwMode="auto">
          <a:xfrm>
            <a:off x="4038600" y="5410200"/>
            <a:ext cx="838200" cy="1219200"/>
          </a:xfrm>
          <a:custGeom>
            <a:avLst/>
            <a:gdLst>
              <a:gd name="T0" fmla="*/ 2147483647 w 528"/>
              <a:gd name="T1" fmla="*/ 0 h 768"/>
              <a:gd name="T2" fmla="*/ 2147483647 w 528"/>
              <a:gd name="T3" fmla="*/ 0 h 768"/>
              <a:gd name="T4" fmla="*/ 2147483647 w 528"/>
              <a:gd name="T5" fmla="*/ 2147483647 h 768"/>
              <a:gd name="T6" fmla="*/ 2147483647 w 528"/>
              <a:gd name="T7" fmla="*/ 2147483647 h 768"/>
              <a:gd name="T8" fmla="*/ 2147483647 w 528"/>
              <a:gd name="T9" fmla="*/ 2147483647 h 768"/>
              <a:gd name="T10" fmla="*/ 2147483647 w 528"/>
              <a:gd name="T11" fmla="*/ 2147483647 h 768"/>
              <a:gd name="T12" fmla="*/ 2147483647 w 528"/>
              <a:gd name="T13" fmla="*/ 2147483647 h 768"/>
              <a:gd name="T14" fmla="*/ 2147483647 w 528"/>
              <a:gd name="T15" fmla="*/ 2147483647 h 768"/>
              <a:gd name="T16" fmla="*/ 2147483647 w 528"/>
              <a:gd name="T17" fmla="*/ 2147483647 h 768"/>
              <a:gd name="T18" fmla="*/ 2147483647 w 528"/>
              <a:gd name="T19" fmla="*/ 2147483647 h 768"/>
              <a:gd name="T20" fmla="*/ 0 w 528"/>
              <a:gd name="T21" fmla="*/ 2147483647 h 7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8" h="768">
                <a:moveTo>
                  <a:pt x="48" y="0"/>
                </a:moveTo>
                <a:lnTo>
                  <a:pt x="336" y="0"/>
                </a:lnTo>
                <a:lnTo>
                  <a:pt x="336" y="144"/>
                </a:lnTo>
                <a:lnTo>
                  <a:pt x="480" y="240"/>
                </a:lnTo>
                <a:lnTo>
                  <a:pt x="192" y="288"/>
                </a:lnTo>
                <a:lnTo>
                  <a:pt x="528" y="432"/>
                </a:lnTo>
                <a:lnTo>
                  <a:pt x="192" y="528"/>
                </a:lnTo>
                <a:lnTo>
                  <a:pt x="480" y="576"/>
                </a:lnTo>
                <a:lnTo>
                  <a:pt x="336" y="624"/>
                </a:lnTo>
                <a:lnTo>
                  <a:pt x="336" y="768"/>
                </a:lnTo>
                <a:lnTo>
                  <a:pt x="0" y="76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8" name="Text Box 8"/>
          <p:cNvSpPr txBox="1">
            <a:spLocks noChangeArrowheads="1"/>
          </p:cNvSpPr>
          <p:nvPr/>
        </p:nvSpPr>
        <p:spPr bwMode="auto">
          <a:xfrm>
            <a:off x="5318125" y="5673725"/>
            <a:ext cx="94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Z</a:t>
            </a:r>
            <a:r>
              <a:rPr kumimoji="1" lang="en-US" altLang="zh-TW" baseline="-25000"/>
              <a:t>L</a:t>
            </a:r>
            <a:r>
              <a:rPr kumimoji="1" lang="en-US" altLang="zh-TW">
                <a:sym typeface="Symbol" pitchFamily="18" charset="2"/>
              </a:rPr>
              <a:t></a:t>
            </a:r>
            <a:r>
              <a:rPr kumimoji="1" lang="en-US" altLang="zh-TW"/>
              <a:t>Z</a:t>
            </a:r>
            <a:r>
              <a:rPr kumimoji="1" lang="en-US" altLang="zh-TW" baseline="-25000"/>
              <a:t>0</a:t>
            </a:r>
          </a:p>
        </p:txBody>
      </p:sp>
      <p:sp>
        <p:nvSpPr>
          <p:cNvPr id="22539" name="Line 9"/>
          <p:cNvSpPr>
            <a:spLocks noChangeShapeType="1"/>
          </p:cNvSpPr>
          <p:nvPr/>
        </p:nvSpPr>
        <p:spPr bwMode="auto">
          <a:xfrm>
            <a:off x="2209800" y="5029200"/>
            <a:ext cx="2286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0" name="Text Box 10"/>
          <p:cNvSpPr txBox="1">
            <a:spLocks noChangeArrowheads="1"/>
          </p:cNvSpPr>
          <p:nvPr/>
        </p:nvSpPr>
        <p:spPr bwMode="auto">
          <a:xfrm>
            <a:off x="2346325" y="4460875"/>
            <a:ext cx="1730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Finite length</a:t>
            </a:r>
          </a:p>
        </p:txBody>
      </p:sp>
      <p:sp>
        <p:nvSpPr>
          <p:cNvPr id="22541" name="Text Box 11"/>
          <p:cNvSpPr txBox="1">
            <a:spLocks noChangeArrowheads="1"/>
          </p:cNvSpPr>
          <p:nvPr/>
        </p:nvSpPr>
        <p:spPr bwMode="auto">
          <a:xfrm>
            <a:off x="4267200" y="4419600"/>
            <a:ext cx="3878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Characteristic impedance = Z</a:t>
            </a:r>
            <a:r>
              <a:rPr kumimoji="1" lang="en-US" altLang="zh-TW" baseline="-25000"/>
              <a:t>0</a:t>
            </a:r>
            <a:endParaRPr kumimoji="1" lang="en-US" altLang="zh-TW"/>
          </a:p>
        </p:txBody>
      </p:sp>
      <p:sp>
        <p:nvSpPr>
          <p:cNvPr id="22542" name="Line 12"/>
          <p:cNvSpPr>
            <a:spLocks noChangeShapeType="1"/>
          </p:cNvSpPr>
          <p:nvPr/>
        </p:nvSpPr>
        <p:spPr bwMode="auto">
          <a:xfrm flipH="1">
            <a:off x="4038600" y="4724400"/>
            <a:ext cx="457200" cy="685800"/>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3" name="Rectangle 13"/>
          <p:cNvSpPr>
            <a:spLocks noChangeArrowheads="1"/>
          </p:cNvSpPr>
          <p:nvPr/>
        </p:nvSpPr>
        <p:spPr bwMode="auto">
          <a:xfrm>
            <a:off x="4114800" y="5562600"/>
            <a:ext cx="21336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22544" name="Freeform 14"/>
          <p:cNvSpPr>
            <a:spLocks/>
          </p:cNvSpPr>
          <p:nvPr/>
        </p:nvSpPr>
        <p:spPr bwMode="auto">
          <a:xfrm>
            <a:off x="914400" y="5334000"/>
            <a:ext cx="1371600" cy="533400"/>
          </a:xfrm>
          <a:custGeom>
            <a:avLst/>
            <a:gdLst>
              <a:gd name="T0" fmla="*/ 0 w 864"/>
              <a:gd name="T1" fmla="*/ 2147483647 h 336"/>
              <a:gd name="T2" fmla="*/ 0 w 864"/>
              <a:gd name="T3" fmla="*/ 2147483647 h 336"/>
              <a:gd name="T4" fmla="*/ 2147483647 w 864"/>
              <a:gd name="T5" fmla="*/ 2147483647 h 336"/>
              <a:gd name="T6" fmla="*/ 2147483647 w 864"/>
              <a:gd name="T7" fmla="*/ 0 h 336"/>
              <a:gd name="T8" fmla="*/ 2147483647 w 864"/>
              <a:gd name="T9" fmla="*/ 2147483647 h 336"/>
              <a:gd name="T10" fmla="*/ 2147483647 w 864"/>
              <a:gd name="T11" fmla="*/ 0 h 336"/>
              <a:gd name="T12" fmla="*/ 2147483647 w 864"/>
              <a:gd name="T13" fmla="*/ 2147483647 h 336"/>
              <a:gd name="T14" fmla="*/ 2147483647 w 864"/>
              <a:gd name="T15" fmla="*/ 0 h 336"/>
              <a:gd name="T16" fmla="*/ 2147483647 w 864"/>
              <a:gd name="T17" fmla="*/ 2147483647 h 336"/>
              <a:gd name="T18" fmla="*/ 2147483647 w 864"/>
              <a:gd name="T19" fmla="*/ 2147483647 h 336"/>
              <a:gd name="T20" fmla="*/ 2147483647 w 864"/>
              <a:gd name="T21" fmla="*/ 2147483647 h 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64" h="336">
                <a:moveTo>
                  <a:pt x="0" y="336"/>
                </a:moveTo>
                <a:lnTo>
                  <a:pt x="0" y="96"/>
                </a:lnTo>
                <a:lnTo>
                  <a:pt x="288" y="96"/>
                </a:lnTo>
                <a:lnTo>
                  <a:pt x="336" y="0"/>
                </a:lnTo>
                <a:lnTo>
                  <a:pt x="384" y="192"/>
                </a:lnTo>
                <a:lnTo>
                  <a:pt x="432" y="0"/>
                </a:lnTo>
                <a:lnTo>
                  <a:pt x="480" y="192"/>
                </a:lnTo>
                <a:lnTo>
                  <a:pt x="528" y="0"/>
                </a:lnTo>
                <a:lnTo>
                  <a:pt x="576" y="192"/>
                </a:lnTo>
                <a:lnTo>
                  <a:pt x="624" y="48"/>
                </a:lnTo>
                <a:lnTo>
                  <a:pt x="864" y="4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Oval 15"/>
          <p:cNvSpPr>
            <a:spLocks noChangeArrowheads="1"/>
          </p:cNvSpPr>
          <p:nvPr/>
        </p:nvSpPr>
        <p:spPr bwMode="auto">
          <a:xfrm>
            <a:off x="533400" y="5867400"/>
            <a:ext cx="6858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22546" name="Freeform 17"/>
          <p:cNvSpPr>
            <a:spLocks/>
          </p:cNvSpPr>
          <p:nvPr/>
        </p:nvSpPr>
        <p:spPr bwMode="auto">
          <a:xfrm>
            <a:off x="914400" y="6400800"/>
            <a:ext cx="1371600" cy="228600"/>
          </a:xfrm>
          <a:custGeom>
            <a:avLst/>
            <a:gdLst>
              <a:gd name="T0" fmla="*/ 0 w 864"/>
              <a:gd name="T1" fmla="*/ 0 h 144"/>
              <a:gd name="T2" fmla="*/ 0 w 864"/>
              <a:gd name="T3" fmla="*/ 2147483647 h 144"/>
              <a:gd name="T4" fmla="*/ 2147483647 w 864"/>
              <a:gd name="T5" fmla="*/ 2147483647 h 144"/>
              <a:gd name="T6" fmla="*/ 0 60000 65536"/>
              <a:gd name="T7" fmla="*/ 0 60000 65536"/>
              <a:gd name="T8" fmla="*/ 0 60000 65536"/>
            </a:gdLst>
            <a:ahLst/>
            <a:cxnLst>
              <a:cxn ang="T6">
                <a:pos x="T0" y="T1"/>
              </a:cxn>
              <a:cxn ang="T7">
                <a:pos x="T2" y="T3"/>
              </a:cxn>
              <a:cxn ang="T8">
                <a:pos x="T4" y="T5"/>
              </a:cxn>
            </a:cxnLst>
            <a:rect l="0" t="0" r="r" b="b"/>
            <a:pathLst>
              <a:path w="864" h="144">
                <a:moveTo>
                  <a:pt x="0" y="0"/>
                </a:moveTo>
                <a:lnTo>
                  <a:pt x="0" y="144"/>
                </a:lnTo>
                <a:lnTo>
                  <a:pt x="864" y="144"/>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7" name="Text Box 18"/>
          <p:cNvSpPr txBox="1">
            <a:spLocks noChangeArrowheads="1"/>
          </p:cNvSpPr>
          <p:nvPr/>
        </p:nvSpPr>
        <p:spPr bwMode="auto">
          <a:xfrm>
            <a:off x="1127125" y="4918075"/>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Rs</a:t>
            </a:r>
          </a:p>
        </p:txBody>
      </p:sp>
      <p:sp>
        <p:nvSpPr>
          <p:cNvPr id="22548" name="Text Box 19"/>
          <p:cNvSpPr txBox="1">
            <a:spLocks noChangeArrowheads="1"/>
          </p:cNvSpPr>
          <p:nvPr/>
        </p:nvSpPr>
        <p:spPr bwMode="auto">
          <a:xfrm>
            <a:off x="76200" y="5486400"/>
            <a:ext cx="979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source</a:t>
            </a:r>
          </a:p>
        </p:txBody>
      </p:sp>
      <p:sp>
        <p:nvSpPr>
          <p:cNvPr id="22549" name="Freeform 21"/>
          <p:cNvSpPr>
            <a:spLocks/>
          </p:cNvSpPr>
          <p:nvPr/>
        </p:nvSpPr>
        <p:spPr bwMode="auto">
          <a:xfrm>
            <a:off x="241300" y="2362200"/>
            <a:ext cx="1739900" cy="2819400"/>
          </a:xfrm>
          <a:custGeom>
            <a:avLst/>
            <a:gdLst>
              <a:gd name="T0" fmla="*/ 2147483647 w 1096"/>
              <a:gd name="T1" fmla="*/ 0 h 1776"/>
              <a:gd name="T2" fmla="*/ 2147483647 w 1096"/>
              <a:gd name="T3" fmla="*/ 2147483647 h 1776"/>
              <a:gd name="T4" fmla="*/ 2147483647 w 1096"/>
              <a:gd name="T5" fmla="*/ 2147483647 h 1776"/>
              <a:gd name="T6" fmla="*/ 0 60000 65536"/>
              <a:gd name="T7" fmla="*/ 0 60000 65536"/>
              <a:gd name="T8" fmla="*/ 0 60000 65536"/>
            </a:gdLst>
            <a:ahLst/>
            <a:cxnLst>
              <a:cxn ang="T6">
                <a:pos x="T0" y="T1"/>
              </a:cxn>
              <a:cxn ang="T7">
                <a:pos x="T2" y="T3"/>
              </a:cxn>
              <a:cxn ang="T8">
                <a:pos x="T4" y="T5"/>
              </a:cxn>
            </a:cxnLst>
            <a:rect l="0" t="0" r="r" b="b"/>
            <a:pathLst>
              <a:path w="1096" h="1776">
                <a:moveTo>
                  <a:pt x="568" y="0"/>
                </a:moveTo>
                <a:cubicBezTo>
                  <a:pt x="284" y="164"/>
                  <a:pt x="0" y="328"/>
                  <a:pt x="88" y="624"/>
                </a:cubicBezTo>
                <a:cubicBezTo>
                  <a:pt x="176" y="920"/>
                  <a:pt x="636" y="1348"/>
                  <a:pt x="1096" y="1776"/>
                </a:cubicBezTo>
              </a:path>
            </a:pathLst>
          </a:custGeom>
          <a:noFill/>
          <a:ln w="9525"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0" name="Freeform 26"/>
          <p:cNvSpPr>
            <a:spLocks/>
          </p:cNvSpPr>
          <p:nvPr/>
        </p:nvSpPr>
        <p:spPr bwMode="auto">
          <a:xfrm>
            <a:off x="3733800" y="4953000"/>
            <a:ext cx="2362200" cy="457200"/>
          </a:xfrm>
          <a:custGeom>
            <a:avLst/>
            <a:gdLst>
              <a:gd name="T0" fmla="*/ 0 w 1488"/>
              <a:gd name="T1" fmla="*/ 2147483647 h 152"/>
              <a:gd name="T2" fmla="*/ 2147483647 w 1488"/>
              <a:gd name="T3" fmla="*/ 2147483647 h 152"/>
              <a:gd name="T4" fmla="*/ 2147483647 w 1488"/>
              <a:gd name="T5" fmla="*/ 2147483647 h 152"/>
              <a:gd name="T6" fmla="*/ 0 60000 65536"/>
              <a:gd name="T7" fmla="*/ 0 60000 65536"/>
              <a:gd name="T8" fmla="*/ 0 60000 65536"/>
            </a:gdLst>
            <a:ahLst/>
            <a:cxnLst>
              <a:cxn ang="T6">
                <a:pos x="T0" y="T1"/>
              </a:cxn>
              <a:cxn ang="T7">
                <a:pos x="T2" y="T3"/>
              </a:cxn>
              <a:cxn ang="T8">
                <a:pos x="T4" y="T5"/>
              </a:cxn>
            </a:cxnLst>
            <a:rect l="0" t="0" r="r" b="b"/>
            <a:pathLst>
              <a:path w="1488" h="152">
                <a:moveTo>
                  <a:pt x="0" y="104"/>
                </a:moveTo>
                <a:cubicBezTo>
                  <a:pt x="212" y="52"/>
                  <a:pt x="424" y="0"/>
                  <a:pt x="672" y="8"/>
                </a:cubicBezTo>
                <a:cubicBezTo>
                  <a:pt x="920" y="16"/>
                  <a:pt x="1204" y="84"/>
                  <a:pt x="1488" y="152"/>
                </a:cubicBezTo>
              </a:path>
            </a:pathLst>
          </a:custGeom>
          <a:noFill/>
          <a:ln w="38100"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Text Box 27"/>
          <p:cNvSpPr txBox="1">
            <a:spLocks noChangeArrowheads="1"/>
          </p:cNvSpPr>
          <p:nvPr/>
        </p:nvSpPr>
        <p:spPr bwMode="auto">
          <a:xfrm>
            <a:off x="6308725" y="519588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lang="en-US" altLang="zh-TW" sz="2000">
                <a:solidFill>
                  <a:srgbClr val="FF0066"/>
                </a:solidFill>
              </a:rPr>
              <a:t>T</a:t>
            </a:r>
            <a:endParaRPr lang="en-US" altLang="zh-TW" sz="2000"/>
          </a:p>
        </p:txBody>
      </p:sp>
      <p:sp>
        <p:nvSpPr>
          <p:cNvPr id="22552" name="Freeform 28"/>
          <p:cNvSpPr>
            <a:spLocks/>
          </p:cNvSpPr>
          <p:nvPr/>
        </p:nvSpPr>
        <p:spPr bwMode="auto">
          <a:xfrm>
            <a:off x="2971800" y="5486400"/>
            <a:ext cx="1028700" cy="685800"/>
          </a:xfrm>
          <a:custGeom>
            <a:avLst/>
            <a:gdLst>
              <a:gd name="T0" fmla="*/ 0 w 648"/>
              <a:gd name="T1" fmla="*/ 2147483647 h 192"/>
              <a:gd name="T2" fmla="*/ 2147483647 w 648"/>
              <a:gd name="T3" fmla="*/ 0 h 192"/>
              <a:gd name="T4" fmla="*/ 2147483647 w 648"/>
              <a:gd name="T5" fmla="*/ 2147483647 h 192"/>
              <a:gd name="T6" fmla="*/ 2147483647 w 648"/>
              <a:gd name="T7" fmla="*/ 2147483647 h 192"/>
              <a:gd name="T8" fmla="*/ 2147483647 w 648"/>
              <a:gd name="T9" fmla="*/ 2147483647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8" h="192">
                <a:moveTo>
                  <a:pt x="0" y="48"/>
                </a:moveTo>
                <a:cubicBezTo>
                  <a:pt x="140" y="24"/>
                  <a:pt x="280" y="0"/>
                  <a:pt x="384" y="0"/>
                </a:cubicBezTo>
                <a:cubicBezTo>
                  <a:pt x="488" y="0"/>
                  <a:pt x="600" y="24"/>
                  <a:pt x="624" y="48"/>
                </a:cubicBezTo>
                <a:cubicBezTo>
                  <a:pt x="648" y="72"/>
                  <a:pt x="592" y="120"/>
                  <a:pt x="528" y="144"/>
                </a:cubicBezTo>
                <a:cubicBezTo>
                  <a:pt x="464" y="168"/>
                  <a:pt x="352" y="180"/>
                  <a:pt x="240" y="192"/>
                </a:cubicBezTo>
              </a:path>
            </a:pathLst>
          </a:custGeom>
          <a:noFill/>
          <a:ln w="38100" cap="flat" cmpd="sng">
            <a:solidFill>
              <a:srgbClr val="33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Text Box 29"/>
          <p:cNvSpPr txBox="1">
            <a:spLocks noChangeArrowheads="1"/>
          </p:cNvSpPr>
          <p:nvPr/>
        </p:nvSpPr>
        <p:spPr bwMode="auto">
          <a:xfrm>
            <a:off x="3124200" y="5486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solidFill>
                  <a:srgbClr val="3333CC"/>
                </a:solidFill>
              </a:rPr>
              <a:t>R</a:t>
            </a:r>
            <a:r>
              <a:rPr kumimoji="1" lang="en-US" altLang="zh-TW" baseline="-25000">
                <a:solidFill>
                  <a:srgbClr val="3333CC"/>
                </a:solidFill>
              </a:rPr>
              <a:t>2 </a:t>
            </a:r>
            <a:endParaRPr lang="en-US" altLang="zh-TW" sz="2000">
              <a:solidFill>
                <a:srgbClr val="3333CC"/>
              </a:solidFill>
              <a:sym typeface="Symbol" pitchFamily="18" charset="2"/>
            </a:endParaRPr>
          </a:p>
        </p:txBody>
      </p:sp>
      <p:sp>
        <p:nvSpPr>
          <p:cNvPr id="22554" name="Freeform 30"/>
          <p:cNvSpPr>
            <a:spLocks/>
          </p:cNvSpPr>
          <p:nvPr/>
        </p:nvSpPr>
        <p:spPr bwMode="auto">
          <a:xfrm>
            <a:off x="1844675" y="5097463"/>
            <a:ext cx="533400" cy="228600"/>
          </a:xfrm>
          <a:custGeom>
            <a:avLst/>
            <a:gdLst>
              <a:gd name="T0" fmla="*/ 0 w 336"/>
              <a:gd name="T1" fmla="*/ 2147483647 h 144"/>
              <a:gd name="T2" fmla="*/ 2147483647 w 336"/>
              <a:gd name="T3" fmla="*/ 0 h 144"/>
              <a:gd name="T4" fmla="*/ 2147483647 w 336"/>
              <a:gd name="T5" fmla="*/ 2147483647 h 144"/>
              <a:gd name="T6" fmla="*/ 0 60000 65536"/>
              <a:gd name="T7" fmla="*/ 0 60000 65536"/>
              <a:gd name="T8" fmla="*/ 0 60000 65536"/>
            </a:gdLst>
            <a:ahLst/>
            <a:cxnLst>
              <a:cxn ang="T6">
                <a:pos x="T0" y="T1"/>
              </a:cxn>
              <a:cxn ang="T7">
                <a:pos x="T2" y="T3"/>
              </a:cxn>
              <a:cxn ang="T8">
                <a:pos x="T4" y="T5"/>
              </a:cxn>
            </a:cxnLst>
            <a:rect l="0" t="0" r="r" b="b"/>
            <a:pathLst>
              <a:path w="336" h="144">
                <a:moveTo>
                  <a:pt x="0" y="144"/>
                </a:moveTo>
                <a:cubicBezTo>
                  <a:pt x="20" y="72"/>
                  <a:pt x="40" y="0"/>
                  <a:pt x="96" y="0"/>
                </a:cubicBezTo>
                <a:cubicBezTo>
                  <a:pt x="152" y="0"/>
                  <a:pt x="244" y="72"/>
                  <a:pt x="336" y="144"/>
                </a:cubicBezTo>
              </a:path>
            </a:pathLst>
          </a:custGeom>
          <a:noFill/>
          <a:ln w="38100" cap="flat" cmpd="sng">
            <a:solidFill>
              <a:srgbClr val="AD33A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5" name="Text Box 31"/>
          <p:cNvSpPr txBox="1">
            <a:spLocks noChangeArrowheads="1"/>
          </p:cNvSpPr>
          <p:nvPr/>
        </p:nvSpPr>
        <p:spPr bwMode="auto">
          <a:xfrm>
            <a:off x="1600200" y="4654550"/>
            <a:ext cx="377825" cy="406400"/>
          </a:xfrm>
          <a:prstGeom prst="rect">
            <a:avLst/>
          </a:prstGeom>
          <a:noFill/>
          <a:ln w="9525">
            <a:solidFill>
              <a:srgbClr val="AD33A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lang="en-US" altLang="zh-TW" sz="2000">
                <a:solidFill>
                  <a:srgbClr val="AD33A1"/>
                </a:solidFill>
              </a:rPr>
              <a:t>A</a:t>
            </a:r>
            <a:endParaRPr lang="zh-TW" altLang="en-US" sz="2000"/>
          </a:p>
        </p:txBody>
      </p:sp>
      <p:sp>
        <p:nvSpPr>
          <p:cNvPr id="22556" name="Freeform 32"/>
          <p:cNvSpPr>
            <a:spLocks/>
          </p:cNvSpPr>
          <p:nvPr/>
        </p:nvSpPr>
        <p:spPr bwMode="auto">
          <a:xfrm>
            <a:off x="1981200" y="5549900"/>
            <a:ext cx="533400" cy="546100"/>
          </a:xfrm>
          <a:custGeom>
            <a:avLst/>
            <a:gdLst>
              <a:gd name="T0" fmla="*/ 2147483647 w 336"/>
              <a:gd name="T1" fmla="*/ 2147483647 h 344"/>
              <a:gd name="T2" fmla="*/ 2147483647 w 336"/>
              <a:gd name="T3" fmla="*/ 2147483647 h 344"/>
              <a:gd name="T4" fmla="*/ 0 w 336"/>
              <a:gd name="T5" fmla="*/ 2147483647 h 344"/>
              <a:gd name="T6" fmla="*/ 2147483647 w 336"/>
              <a:gd name="T7" fmla="*/ 2147483647 h 344"/>
              <a:gd name="T8" fmla="*/ 2147483647 w 336"/>
              <a:gd name="T9" fmla="*/ 2147483647 h 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44">
                <a:moveTo>
                  <a:pt x="336" y="56"/>
                </a:moveTo>
                <a:cubicBezTo>
                  <a:pt x="244" y="28"/>
                  <a:pt x="152" y="0"/>
                  <a:pt x="96" y="8"/>
                </a:cubicBezTo>
                <a:cubicBezTo>
                  <a:pt x="40" y="16"/>
                  <a:pt x="0" y="56"/>
                  <a:pt x="0" y="104"/>
                </a:cubicBezTo>
                <a:cubicBezTo>
                  <a:pt x="0" y="152"/>
                  <a:pt x="40" y="256"/>
                  <a:pt x="96" y="296"/>
                </a:cubicBezTo>
                <a:cubicBezTo>
                  <a:pt x="152" y="336"/>
                  <a:pt x="244" y="340"/>
                  <a:pt x="336" y="344"/>
                </a:cubicBezTo>
              </a:path>
            </a:pathLst>
          </a:cu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Text Box 33"/>
          <p:cNvSpPr txBox="1">
            <a:spLocks noChangeArrowheads="1"/>
          </p:cNvSpPr>
          <p:nvPr/>
        </p:nvSpPr>
        <p:spPr bwMode="auto">
          <a:xfrm>
            <a:off x="1981200" y="5562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solidFill>
                  <a:srgbClr val="000000"/>
                </a:solidFill>
              </a:rPr>
              <a:t>R</a:t>
            </a:r>
            <a:r>
              <a:rPr kumimoji="1" lang="en-US" altLang="zh-TW" baseline="-25000">
                <a:solidFill>
                  <a:srgbClr val="000000"/>
                </a:solidFill>
              </a:rPr>
              <a:t>1 </a:t>
            </a:r>
            <a:endParaRPr lang="en-US" altLang="zh-TW" sz="2000">
              <a:solidFill>
                <a:srgbClr val="3333CC"/>
              </a:solidFill>
              <a:sym typeface="Symbol" pitchFamily="18" charset="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23555"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4616B5A9-9ABD-4E81-BCC8-EE0FAAB17490}" type="slidenum">
              <a:rPr lang="zh-TW" altLang="en-US" sz="1400">
                <a:solidFill>
                  <a:schemeClr val="bg2"/>
                </a:solidFill>
              </a:rPr>
              <a:pPr/>
              <a:t>26</a:t>
            </a:fld>
            <a:endParaRPr lang="en-US" altLang="zh-TW" sz="1400">
              <a:solidFill>
                <a:schemeClr val="bg2"/>
              </a:solidFill>
            </a:endParaRPr>
          </a:p>
        </p:txBody>
      </p:sp>
      <p:sp>
        <p:nvSpPr>
          <p:cNvPr id="23556" name="Rectangle 2"/>
          <p:cNvSpPr>
            <a:spLocks noGrp="1" noChangeArrowheads="1"/>
          </p:cNvSpPr>
          <p:nvPr>
            <p:ph type="title"/>
          </p:nvPr>
        </p:nvSpPr>
        <p:spPr/>
        <p:txBody>
          <a:bodyPr/>
          <a:lstStyle/>
          <a:p>
            <a:r>
              <a:rPr lang="en-US" altLang="zh-TW" dirty="0" smtClean="0"/>
              <a:t>Source-end</a:t>
            </a:r>
            <a:br>
              <a:rPr lang="en-US" altLang="zh-TW" dirty="0" smtClean="0"/>
            </a:br>
            <a:r>
              <a:rPr lang="en-US" altLang="zh-TW" dirty="0" smtClean="0"/>
              <a:t>Input acceptance function A</a:t>
            </a:r>
          </a:p>
        </p:txBody>
      </p:sp>
      <p:sp>
        <p:nvSpPr>
          <p:cNvPr id="23557" name="Rectangle 3"/>
          <p:cNvSpPr>
            <a:spLocks noGrp="1" noChangeArrowheads="1"/>
          </p:cNvSpPr>
          <p:nvPr>
            <p:ph type="body" idx="1"/>
          </p:nvPr>
        </p:nvSpPr>
        <p:spPr/>
        <p:txBody>
          <a:bodyPr/>
          <a:lstStyle/>
          <a:p>
            <a:r>
              <a:rPr lang="en-US" altLang="zh-TW" sz="2800" dirty="0" smtClean="0"/>
              <a:t>A=Vi/Vs=Voltage transmitted to line/source voltage</a:t>
            </a:r>
            <a:endParaRPr lang="en-US" altLang="zh-TW" dirty="0" smtClean="0"/>
          </a:p>
          <a:p>
            <a:r>
              <a:rPr lang="en-US" altLang="zh-TW" dirty="0" smtClean="0"/>
              <a:t>A=Z</a:t>
            </a:r>
            <a:r>
              <a:rPr lang="en-US" altLang="zh-TW" baseline="-25000" dirty="0" smtClean="0"/>
              <a:t>0 </a:t>
            </a:r>
            <a:r>
              <a:rPr lang="en-US" altLang="zh-TW" dirty="0" smtClean="0"/>
              <a:t>/[</a:t>
            </a:r>
            <a:r>
              <a:rPr lang="en-US" altLang="zh-TW" dirty="0" err="1" smtClean="0"/>
              <a:t>Z</a:t>
            </a:r>
            <a:r>
              <a:rPr lang="en-US" altLang="zh-TW" baseline="-25000" dirty="0" err="1" smtClean="0"/>
              <a:t>s</a:t>
            </a:r>
            <a:r>
              <a:rPr lang="en-US" altLang="zh-TW" baseline="-25000" dirty="0" smtClean="0"/>
              <a:t> </a:t>
            </a:r>
            <a:r>
              <a:rPr lang="en-US" altLang="zh-TW" dirty="0" smtClean="0"/>
              <a:t>+Z</a:t>
            </a:r>
            <a:r>
              <a:rPr lang="en-US" altLang="zh-TW" baseline="-25000" dirty="0" smtClean="0"/>
              <a:t>0 </a:t>
            </a:r>
            <a:r>
              <a:rPr lang="en-US" altLang="zh-TW" dirty="0" smtClean="0"/>
              <a:t>] , A Voltage divider</a:t>
            </a:r>
          </a:p>
          <a:p>
            <a:endParaRPr lang="zh-TW" altLang="zh-TW" dirty="0" smtClean="0"/>
          </a:p>
        </p:txBody>
      </p:sp>
      <p:sp>
        <p:nvSpPr>
          <p:cNvPr id="23558" name="Line 4"/>
          <p:cNvSpPr>
            <a:spLocks noChangeShapeType="1"/>
          </p:cNvSpPr>
          <p:nvPr/>
        </p:nvSpPr>
        <p:spPr bwMode="auto">
          <a:xfrm>
            <a:off x="2911475" y="5445125"/>
            <a:ext cx="1981200"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9" name="Line 5"/>
          <p:cNvSpPr>
            <a:spLocks noChangeShapeType="1"/>
          </p:cNvSpPr>
          <p:nvPr/>
        </p:nvSpPr>
        <p:spPr bwMode="auto">
          <a:xfrm>
            <a:off x="2987675" y="6664325"/>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0" name="Line 6"/>
          <p:cNvSpPr>
            <a:spLocks noChangeShapeType="1"/>
          </p:cNvSpPr>
          <p:nvPr/>
        </p:nvSpPr>
        <p:spPr bwMode="auto">
          <a:xfrm>
            <a:off x="2911475" y="536892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1" name="Freeform 7"/>
          <p:cNvSpPr>
            <a:spLocks/>
          </p:cNvSpPr>
          <p:nvPr/>
        </p:nvSpPr>
        <p:spPr bwMode="auto">
          <a:xfrm>
            <a:off x="4816475" y="5445125"/>
            <a:ext cx="838200" cy="1219200"/>
          </a:xfrm>
          <a:custGeom>
            <a:avLst/>
            <a:gdLst>
              <a:gd name="T0" fmla="*/ 2147483647 w 528"/>
              <a:gd name="T1" fmla="*/ 0 h 768"/>
              <a:gd name="T2" fmla="*/ 2147483647 w 528"/>
              <a:gd name="T3" fmla="*/ 0 h 768"/>
              <a:gd name="T4" fmla="*/ 2147483647 w 528"/>
              <a:gd name="T5" fmla="*/ 2147483647 h 768"/>
              <a:gd name="T6" fmla="*/ 2147483647 w 528"/>
              <a:gd name="T7" fmla="*/ 2147483647 h 768"/>
              <a:gd name="T8" fmla="*/ 2147483647 w 528"/>
              <a:gd name="T9" fmla="*/ 2147483647 h 768"/>
              <a:gd name="T10" fmla="*/ 2147483647 w 528"/>
              <a:gd name="T11" fmla="*/ 2147483647 h 768"/>
              <a:gd name="T12" fmla="*/ 2147483647 w 528"/>
              <a:gd name="T13" fmla="*/ 2147483647 h 768"/>
              <a:gd name="T14" fmla="*/ 2147483647 w 528"/>
              <a:gd name="T15" fmla="*/ 2147483647 h 768"/>
              <a:gd name="T16" fmla="*/ 2147483647 w 528"/>
              <a:gd name="T17" fmla="*/ 2147483647 h 768"/>
              <a:gd name="T18" fmla="*/ 2147483647 w 528"/>
              <a:gd name="T19" fmla="*/ 2147483647 h 768"/>
              <a:gd name="T20" fmla="*/ 0 w 528"/>
              <a:gd name="T21" fmla="*/ 2147483647 h 7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8" h="768">
                <a:moveTo>
                  <a:pt x="48" y="0"/>
                </a:moveTo>
                <a:lnTo>
                  <a:pt x="336" y="0"/>
                </a:lnTo>
                <a:lnTo>
                  <a:pt x="336" y="144"/>
                </a:lnTo>
                <a:lnTo>
                  <a:pt x="480" y="240"/>
                </a:lnTo>
                <a:lnTo>
                  <a:pt x="192" y="288"/>
                </a:lnTo>
                <a:lnTo>
                  <a:pt x="528" y="432"/>
                </a:lnTo>
                <a:lnTo>
                  <a:pt x="192" y="528"/>
                </a:lnTo>
                <a:lnTo>
                  <a:pt x="480" y="576"/>
                </a:lnTo>
                <a:lnTo>
                  <a:pt x="336" y="624"/>
                </a:lnTo>
                <a:lnTo>
                  <a:pt x="336" y="768"/>
                </a:lnTo>
                <a:lnTo>
                  <a:pt x="0" y="76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2" name="Line 9"/>
          <p:cNvSpPr>
            <a:spLocks noChangeShapeType="1"/>
          </p:cNvSpPr>
          <p:nvPr/>
        </p:nvSpPr>
        <p:spPr bwMode="auto">
          <a:xfrm>
            <a:off x="2987675" y="5064125"/>
            <a:ext cx="2286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3" name="Text Box 10"/>
          <p:cNvSpPr txBox="1">
            <a:spLocks noChangeArrowheads="1"/>
          </p:cNvSpPr>
          <p:nvPr/>
        </p:nvSpPr>
        <p:spPr bwMode="auto">
          <a:xfrm>
            <a:off x="3124200" y="4495800"/>
            <a:ext cx="1730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Finite length</a:t>
            </a:r>
          </a:p>
        </p:txBody>
      </p:sp>
      <p:sp>
        <p:nvSpPr>
          <p:cNvPr id="23564" name="Text Box 11"/>
          <p:cNvSpPr txBox="1">
            <a:spLocks noChangeArrowheads="1"/>
          </p:cNvSpPr>
          <p:nvPr/>
        </p:nvSpPr>
        <p:spPr bwMode="auto">
          <a:xfrm>
            <a:off x="5045075" y="4454525"/>
            <a:ext cx="3878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Characteristic impedance = Z</a:t>
            </a:r>
            <a:r>
              <a:rPr kumimoji="1" lang="en-US" altLang="zh-TW" baseline="-25000"/>
              <a:t>0</a:t>
            </a:r>
            <a:endParaRPr kumimoji="1" lang="en-US" altLang="zh-TW"/>
          </a:p>
        </p:txBody>
      </p:sp>
      <p:sp>
        <p:nvSpPr>
          <p:cNvPr id="23565" name="Line 12"/>
          <p:cNvSpPr>
            <a:spLocks noChangeShapeType="1"/>
          </p:cNvSpPr>
          <p:nvPr/>
        </p:nvSpPr>
        <p:spPr bwMode="auto">
          <a:xfrm flipH="1">
            <a:off x="4816475" y="4759325"/>
            <a:ext cx="457200" cy="685800"/>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6" name="Rectangle 13"/>
          <p:cNvSpPr>
            <a:spLocks noChangeArrowheads="1"/>
          </p:cNvSpPr>
          <p:nvPr/>
        </p:nvSpPr>
        <p:spPr bwMode="auto">
          <a:xfrm>
            <a:off x="4892675" y="5597525"/>
            <a:ext cx="21336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23567" name="Freeform 14"/>
          <p:cNvSpPr>
            <a:spLocks/>
          </p:cNvSpPr>
          <p:nvPr/>
        </p:nvSpPr>
        <p:spPr bwMode="auto">
          <a:xfrm>
            <a:off x="1692275" y="5368925"/>
            <a:ext cx="1371600" cy="533400"/>
          </a:xfrm>
          <a:custGeom>
            <a:avLst/>
            <a:gdLst>
              <a:gd name="T0" fmla="*/ 0 w 864"/>
              <a:gd name="T1" fmla="*/ 2147483647 h 336"/>
              <a:gd name="T2" fmla="*/ 0 w 864"/>
              <a:gd name="T3" fmla="*/ 2147483647 h 336"/>
              <a:gd name="T4" fmla="*/ 2147483647 w 864"/>
              <a:gd name="T5" fmla="*/ 2147483647 h 336"/>
              <a:gd name="T6" fmla="*/ 2147483647 w 864"/>
              <a:gd name="T7" fmla="*/ 0 h 336"/>
              <a:gd name="T8" fmla="*/ 2147483647 w 864"/>
              <a:gd name="T9" fmla="*/ 2147483647 h 336"/>
              <a:gd name="T10" fmla="*/ 2147483647 w 864"/>
              <a:gd name="T11" fmla="*/ 0 h 336"/>
              <a:gd name="T12" fmla="*/ 2147483647 w 864"/>
              <a:gd name="T13" fmla="*/ 2147483647 h 336"/>
              <a:gd name="T14" fmla="*/ 2147483647 w 864"/>
              <a:gd name="T15" fmla="*/ 0 h 336"/>
              <a:gd name="T16" fmla="*/ 2147483647 w 864"/>
              <a:gd name="T17" fmla="*/ 2147483647 h 336"/>
              <a:gd name="T18" fmla="*/ 2147483647 w 864"/>
              <a:gd name="T19" fmla="*/ 2147483647 h 336"/>
              <a:gd name="T20" fmla="*/ 2147483647 w 864"/>
              <a:gd name="T21" fmla="*/ 2147483647 h 3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64" h="336">
                <a:moveTo>
                  <a:pt x="0" y="336"/>
                </a:moveTo>
                <a:lnTo>
                  <a:pt x="0" y="96"/>
                </a:lnTo>
                <a:lnTo>
                  <a:pt x="288" y="96"/>
                </a:lnTo>
                <a:lnTo>
                  <a:pt x="336" y="0"/>
                </a:lnTo>
                <a:lnTo>
                  <a:pt x="384" y="192"/>
                </a:lnTo>
                <a:lnTo>
                  <a:pt x="432" y="0"/>
                </a:lnTo>
                <a:lnTo>
                  <a:pt x="480" y="192"/>
                </a:lnTo>
                <a:lnTo>
                  <a:pt x="528" y="0"/>
                </a:lnTo>
                <a:lnTo>
                  <a:pt x="576" y="192"/>
                </a:lnTo>
                <a:lnTo>
                  <a:pt x="624" y="48"/>
                </a:lnTo>
                <a:lnTo>
                  <a:pt x="864" y="4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8" name="Oval 15"/>
          <p:cNvSpPr>
            <a:spLocks noChangeArrowheads="1"/>
          </p:cNvSpPr>
          <p:nvPr/>
        </p:nvSpPr>
        <p:spPr bwMode="auto">
          <a:xfrm>
            <a:off x="1311275" y="5902325"/>
            <a:ext cx="6858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23569" name="Freeform 16"/>
          <p:cNvSpPr>
            <a:spLocks/>
          </p:cNvSpPr>
          <p:nvPr/>
        </p:nvSpPr>
        <p:spPr bwMode="auto">
          <a:xfrm>
            <a:off x="1692275" y="6435725"/>
            <a:ext cx="1371600" cy="228600"/>
          </a:xfrm>
          <a:custGeom>
            <a:avLst/>
            <a:gdLst>
              <a:gd name="T0" fmla="*/ 0 w 864"/>
              <a:gd name="T1" fmla="*/ 0 h 144"/>
              <a:gd name="T2" fmla="*/ 0 w 864"/>
              <a:gd name="T3" fmla="*/ 2147483647 h 144"/>
              <a:gd name="T4" fmla="*/ 2147483647 w 864"/>
              <a:gd name="T5" fmla="*/ 2147483647 h 144"/>
              <a:gd name="T6" fmla="*/ 0 60000 65536"/>
              <a:gd name="T7" fmla="*/ 0 60000 65536"/>
              <a:gd name="T8" fmla="*/ 0 60000 65536"/>
            </a:gdLst>
            <a:ahLst/>
            <a:cxnLst>
              <a:cxn ang="T6">
                <a:pos x="T0" y="T1"/>
              </a:cxn>
              <a:cxn ang="T7">
                <a:pos x="T2" y="T3"/>
              </a:cxn>
              <a:cxn ang="T8">
                <a:pos x="T4" y="T5"/>
              </a:cxn>
            </a:cxnLst>
            <a:rect l="0" t="0" r="r" b="b"/>
            <a:pathLst>
              <a:path w="864" h="144">
                <a:moveTo>
                  <a:pt x="0" y="0"/>
                </a:moveTo>
                <a:lnTo>
                  <a:pt x="0" y="144"/>
                </a:lnTo>
                <a:lnTo>
                  <a:pt x="864" y="144"/>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0" name="Text Box 17"/>
          <p:cNvSpPr txBox="1">
            <a:spLocks noChangeArrowheads="1"/>
          </p:cNvSpPr>
          <p:nvPr/>
        </p:nvSpPr>
        <p:spPr bwMode="auto">
          <a:xfrm>
            <a:off x="1905000" y="49530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Zs</a:t>
            </a:r>
          </a:p>
        </p:txBody>
      </p:sp>
      <p:sp>
        <p:nvSpPr>
          <p:cNvPr id="23571" name="Text Box 18"/>
          <p:cNvSpPr txBox="1">
            <a:spLocks noChangeArrowheads="1"/>
          </p:cNvSpPr>
          <p:nvPr/>
        </p:nvSpPr>
        <p:spPr bwMode="auto">
          <a:xfrm>
            <a:off x="854075" y="5521325"/>
            <a:ext cx="979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source</a:t>
            </a:r>
          </a:p>
        </p:txBody>
      </p:sp>
      <p:sp>
        <p:nvSpPr>
          <p:cNvPr id="23572" name="Oval 21"/>
          <p:cNvSpPr>
            <a:spLocks noChangeArrowheads="1"/>
          </p:cNvSpPr>
          <p:nvPr/>
        </p:nvSpPr>
        <p:spPr bwMode="auto">
          <a:xfrm>
            <a:off x="1066800" y="4495800"/>
            <a:ext cx="2514600" cy="2362200"/>
          </a:xfrm>
          <a:prstGeom prst="ellipse">
            <a:avLst/>
          </a:prstGeom>
          <a:noFill/>
          <a:ln w="9525">
            <a:solidFill>
              <a:srgbClr val="FF00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23573" name="Freeform 22"/>
          <p:cNvSpPr>
            <a:spLocks/>
          </p:cNvSpPr>
          <p:nvPr/>
        </p:nvSpPr>
        <p:spPr bwMode="auto">
          <a:xfrm>
            <a:off x="533400" y="3352800"/>
            <a:ext cx="1066800" cy="1371600"/>
          </a:xfrm>
          <a:custGeom>
            <a:avLst/>
            <a:gdLst>
              <a:gd name="T0" fmla="*/ 2147483647 w 288"/>
              <a:gd name="T1" fmla="*/ 0 h 1008"/>
              <a:gd name="T2" fmla="*/ 0 w 288"/>
              <a:gd name="T3" fmla="*/ 2147483647 h 1008"/>
              <a:gd name="T4" fmla="*/ 2147483647 w 288"/>
              <a:gd name="T5" fmla="*/ 2147483647 h 1008"/>
              <a:gd name="T6" fmla="*/ 0 60000 65536"/>
              <a:gd name="T7" fmla="*/ 0 60000 65536"/>
              <a:gd name="T8" fmla="*/ 0 60000 65536"/>
            </a:gdLst>
            <a:ahLst/>
            <a:cxnLst>
              <a:cxn ang="T6">
                <a:pos x="T0" y="T1"/>
              </a:cxn>
              <a:cxn ang="T7">
                <a:pos x="T2" y="T3"/>
              </a:cxn>
              <a:cxn ang="T8">
                <a:pos x="T4" y="T5"/>
              </a:cxn>
            </a:cxnLst>
            <a:rect l="0" t="0" r="r" b="b"/>
            <a:pathLst>
              <a:path w="288" h="1008">
                <a:moveTo>
                  <a:pt x="96" y="0"/>
                </a:moveTo>
                <a:lnTo>
                  <a:pt x="0" y="384"/>
                </a:lnTo>
                <a:lnTo>
                  <a:pt x="288" y="1008"/>
                </a:lnTo>
              </a:path>
            </a:pathLst>
          </a:custGeom>
          <a:noFill/>
          <a:ln w="9525"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4" name="Text Box 23"/>
          <p:cNvSpPr txBox="1">
            <a:spLocks noChangeArrowheads="1"/>
          </p:cNvSpPr>
          <p:nvPr/>
        </p:nvSpPr>
        <p:spPr bwMode="auto">
          <a:xfrm>
            <a:off x="5318125" y="5673725"/>
            <a:ext cx="94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Z</a:t>
            </a:r>
            <a:r>
              <a:rPr kumimoji="1" lang="en-US" altLang="zh-TW" baseline="-25000"/>
              <a:t>L</a:t>
            </a:r>
            <a:r>
              <a:rPr kumimoji="1" lang="en-US" altLang="zh-TW">
                <a:sym typeface="Symbol" pitchFamily="18" charset="2"/>
              </a:rPr>
              <a:t></a:t>
            </a:r>
            <a:r>
              <a:rPr kumimoji="1" lang="en-US" altLang="zh-TW"/>
              <a:t>Z</a:t>
            </a:r>
            <a:r>
              <a:rPr kumimoji="1" lang="en-US" altLang="zh-TW" baseline="-25000"/>
              <a:t>0</a:t>
            </a:r>
          </a:p>
        </p:txBody>
      </p:sp>
      <p:sp>
        <p:nvSpPr>
          <p:cNvPr id="23575" name="Freeform 26"/>
          <p:cNvSpPr>
            <a:spLocks/>
          </p:cNvSpPr>
          <p:nvPr/>
        </p:nvSpPr>
        <p:spPr bwMode="auto">
          <a:xfrm>
            <a:off x="3733800" y="4953000"/>
            <a:ext cx="2362200" cy="457200"/>
          </a:xfrm>
          <a:custGeom>
            <a:avLst/>
            <a:gdLst>
              <a:gd name="T0" fmla="*/ 0 w 1488"/>
              <a:gd name="T1" fmla="*/ 2147483647 h 152"/>
              <a:gd name="T2" fmla="*/ 2147483647 w 1488"/>
              <a:gd name="T3" fmla="*/ 2147483647 h 152"/>
              <a:gd name="T4" fmla="*/ 2147483647 w 1488"/>
              <a:gd name="T5" fmla="*/ 2147483647 h 152"/>
              <a:gd name="T6" fmla="*/ 0 60000 65536"/>
              <a:gd name="T7" fmla="*/ 0 60000 65536"/>
              <a:gd name="T8" fmla="*/ 0 60000 65536"/>
            </a:gdLst>
            <a:ahLst/>
            <a:cxnLst>
              <a:cxn ang="T6">
                <a:pos x="T0" y="T1"/>
              </a:cxn>
              <a:cxn ang="T7">
                <a:pos x="T2" y="T3"/>
              </a:cxn>
              <a:cxn ang="T8">
                <a:pos x="T4" y="T5"/>
              </a:cxn>
            </a:cxnLst>
            <a:rect l="0" t="0" r="r" b="b"/>
            <a:pathLst>
              <a:path w="1488" h="152">
                <a:moveTo>
                  <a:pt x="0" y="104"/>
                </a:moveTo>
                <a:cubicBezTo>
                  <a:pt x="212" y="52"/>
                  <a:pt x="424" y="0"/>
                  <a:pt x="672" y="8"/>
                </a:cubicBezTo>
                <a:cubicBezTo>
                  <a:pt x="920" y="16"/>
                  <a:pt x="1204" y="84"/>
                  <a:pt x="1488" y="152"/>
                </a:cubicBezTo>
              </a:path>
            </a:pathLst>
          </a:custGeom>
          <a:noFill/>
          <a:ln w="38100"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6" name="Text Box 27"/>
          <p:cNvSpPr txBox="1">
            <a:spLocks noChangeArrowheads="1"/>
          </p:cNvSpPr>
          <p:nvPr/>
        </p:nvSpPr>
        <p:spPr bwMode="auto">
          <a:xfrm>
            <a:off x="6308725" y="519588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lang="en-US" altLang="zh-TW" sz="2000">
                <a:solidFill>
                  <a:srgbClr val="FF0066"/>
                </a:solidFill>
              </a:rPr>
              <a:t>T</a:t>
            </a:r>
            <a:endParaRPr lang="en-US" altLang="zh-TW" sz="2000"/>
          </a:p>
        </p:txBody>
      </p:sp>
      <p:sp>
        <p:nvSpPr>
          <p:cNvPr id="23577" name="Text Box 28"/>
          <p:cNvSpPr txBox="1">
            <a:spLocks noChangeArrowheads="1"/>
          </p:cNvSpPr>
          <p:nvPr/>
        </p:nvSpPr>
        <p:spPr bwMode="auto">
          <a:xfrm>
            <a:off x="3810000" y="5486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solidFill>
                  <a:srgbClr val="3333CC"/>
                </a:solidFill>
              </a:rPr>
              <a:t>R</a:t>
            </a:r>
            <a:r>
              <a:rPr kumimoji="1" lang="en-US" altLang="zh-TW" baseline="-25000">
                <a:solidFill>
                  <a:srgbClr val="3333CC"/>
                </a:solidFill>
              </a:rPr>
              <a:t>2 </a:t>
            </a:r>
            <a:endParaRPr lang="en-US" altLang="zh-TW" sz="2000">
              <a:solidFill>
                <a:srgbClr val="3333CC"/>
              </a:solidFill>
              <a:sym typeface="Symbol" pitchFamily="18" charset="2"/>
            </a:endParaRPr>
          </a:p>
        </p:txBody>
      </p:sp>
      <p:sp>
        <p:nvSpPr>
          <p:cNvPr id="23578" name="Freeform 29"/>
          <p:cNvSpPr>
            <a:spLocks/>
          </p:cNvSpPr>
          <p:nvPr/>
        </p:nvSpPr>
        <p:spPr bwMode="auto">
          <a:xfrm>
            <a:off x="3810000" y="5486400"/>
            <a:ext cx="990600" cy="609600"/>
          </a:xfrm>
          <a:custGeom>
            <a:avLst/>
            <a:gdLst>
              <a:gd name="T0" fmla="*/ 0 w 648"/>
              <a:gd name="T1" fmla="*/ 2147483647 h 192"/>
              <a:gd name="T2" fmla="*/ 2147483647 w 648"/>
              <a:gd name="T3" fmla="*/ 0 h 192"/>
              <a:gd name="T4" fmla="*/ 2147483647 w 648"/>
              <a:gd name="T5" fmla="*/ 2147483647 h 192"/>
              <a:gd name="T6" fmla="*/ 2147483647 w 648"/>
              <a:gd name="T7" fmla="*/ 2147483647 h 192"/>
              <a:gd name="T8" fmla="*/ 2147483647 w 648"/>
              <a:gd name="T9" fmla="*/ 2147483647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8" h="192">
                <a:moveTo>
                  <a:pt x="0" y="48"/>
                </a:moveTo>
                <a:cubicBezTo>
                  <a:pt x="140" y="24"/>
                  <a:pt x="280" y="0"/>
                  <a:pt x="384" y="0"/>
                </a:cubicBezTo>
                <a:cubicBezTo>
                  <a:pt x="488" y="0"/>
                  <a:pt x="600" y="24"/>
                  <a:pt x="624" y="48"/>
                </a:cubicBezTo>
                <a:cubicBezTo>
                  <a:pt x="648" y="72"/>
                  <a:pt x="592" y="120"/>
                  <a:pt x="528" y="144"/>
                </a:cubicBezTo>
                <a:cubicBezTo>
                  <a:pt x="464" y="168"/>
                  <a:pt x="352" y="180"/>
                  <a:pt x="240" y="192"/>
                </a:cubicBezTo>
              </a:path>
            </a:pathLst>
          </a:custGeom>
          <a:noFill/>
          <a:ln w="9525" cap="flat" cmpd="sng">
            <a:solidFill>
              <a:srgbClr val="33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9" name="Freeform 33"/>
          <p:cNvSpPr>
            <a:spLocks/>
          </p:cNvSpPr>
          <p:nvPr/>
        </p:nvSpPr>
        <p:spPr bwMode="auto">
          <a:xfrm>
            <a:off x="2667000" y="5105400"/>
            <a:ext cx="533400" cy="228600"/>
          </a:xfrm>
          <a:custGeom>
            <a:avLst/>
            <a:gdLst>
              <a:gd name="T0" fmla="*/ 0 w 336"/>
              <a:gd name="T1" fmla="*/ 2147483647 h 144"/>
              <a:gd name="T2" fmla="*/ 2147483647 w 336"/>
              <a:gd name="T3" fmla="*/ 0 h 144"/>
              <a:gd name="T4" fmla="*/ 2147483647 w 336"/>
              <a:gd name="T5" fmla="*/ 2147483647 h 144"/>
              <a:gd name="T6" fmla="*/ 0 60000 65536"/>
              <a:gd name="T7" fmla="*/ 0 60000 65536"/>
              <a:gd name="T8" fmla="*/ 0 60000 65536"/>
            </a:gdLst>
            <a:ahLst/>
            <a:cxnLst>
              <a:cxn ang="T6">
                <a:pos x="T0" y="T1"/>
              </a:cxn>
              <a:cxn ang="T7">
                <a:pos x="T2" y="T3"/>
              </a:cxn>
              <a:cxn ang="T8">
                <a:pos x="T4" y="T5"/>
              </a:cxn>
            </a:cxnLst>
            <a:rect l="0" t="0" r="r" b="b"/>
            <a:pathLst>
              <a:path w="336" h="144">
                <a:moveTo>
                  <a:pt x="0" y="144"/>
                </a:moveTo>
                <a:cubicBezTo>
                  <a:pt x="20" y="72"/>
                  <a:pt x="40" y="0"/>
                  <a:pt x="96" y="0"/>
                </a:cubicBezTo>
                <a:cubicBezTo>
                  <a:pt x="152" y="0"/>
                  <a:pt x="244" y="72"/>
                  <a:pt x="336" y="144"/>
                </a:cubicBezTo>
              </a:path>
            </a:pathLst>
          </a:custGeom>
          <a:noFill/>
          <a:ln w="38100" cap="flat" cmpd="sng">
            <a:solidFill>
              <a:srgbClr val="AD33A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0" name="Text Box 34"/>
          <p:cNvSpPr txBox="1">
            <a:spLocks noChangeArrowheads="1"/>
          </p:cNvSpPr>
          <p:nvPr/>
        </p:nvSpPr>
        <p:spPr bwMode="auto">
          <a:xfrm>
            <a:off x="2422525" y="4662488"/>
            <a:ext cx="377825" cy="406400"/>
          </a:xfrm>
          <a:prstGeom prst="rect">
            <a:avLst/>
          </a:prstGeom>
          <a:noFill/>
          <a:ln w="9525">
            <a:solidFill>
              <a:srgbClr val="AD33A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lang="en-US" altLang="zh-TW" sz="2000">
                <a:solidFill>
                  <a:srgbClr val="AD33A1"/>
                </a:solidFill>
              </a:rPr>
              <a:t>A</a:t>
            </a:r>
            <a:endParaRPr lang="zh-TW" altLang="en-US" sz="2000"/>
          </a:p>
        </p:txBody>
      </p:sp>
      <p:sp>
        <p:nvSpPr>
          <p:cNvPr id="23581" name="Freeform 35"/>
          <p:cNvSpPr>
            <a:spLocks/>
          </p:cNvSpPr>
          <p:nvPr/>
        </p:nvSpPr>
        <p:spPr bwMode="auto">
          <a:xfrm>
            <a:off x="2667000" y="5715000"/>
            <a:ext cx="533400" cy="546100"/>
          </a:xfrm>
          <a:custGeom>
            <a:avLst/>
            <a:gdLst>
              <a:gd name="T0" fmla="*/ 2147483647 w 336"/>
              <a:gd name="T1" fmla="*/ 2147483647 h 344"/>
              <a:gd name="T2" fmla="*/ 2147483647 w 336"/>
              <a:gd name="T3" fmla="*/ 2147483647 h 344"/>
              <a:gd name="T4" fmla="*/ 0 w 336"/>
              <a:gd name="T5" fmla="*/ 2147483647 h 344"/>
              <a:gd name="T6" fmla="*/ 2147483647 w 336"/>
              <a:gd name="T7" fmla="*/ 2147483647 h 344"/>
              <a:gd name="T8" fmla="*/ 2147483647 w 336"/>
              <a:gd name="T9" fmla="*/ 2147483647 h 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44">
                <a:moveTo>
                  <a:pt x="336" y="56"/>
                </a:moveTo>
                <a:cubicBezTo>
                  <a:pt x="244" y="28"/>
                  <a:pt x="152" y="0"/>
                  <a:pt x="96" y="8"/>
                </a:cubicBezTo>
                <a:cubicBezTo>
                  <a:pt x="40" y="16"/>
                  <a:pt x="0" y="56"/>
                  <a:pt x="0" y="104"/>
                </a:cubicBezTo>
                <a:cubicBezTo>
                  <a:pt x="0" y="152"/>
                  <a:pt x="40" y="256"/>
                  <a:pt x="96" y="296"/>
                </a:cubicBezTo>
                <a:cubicBezTo>
                  <a:pt x="152" y="336"/>
                  <a:pt x="244" y="340"/>
                  <a:pt x="336" y="344"/>
                </a:cubicBezTo>
              </a:path>
            </a:pathLst>
          </a:cu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2" name="Text Box 36"/>
          <p:cNvSpPr txBox="1">
            <a:spLocks noChangeArrowheads="1"/>
          </p:cNvSpPr>
          <p:nvPr/>
        </p:nvSpPr>
        <p:spPr bwMode="auto">
          <a:xfrm>
            <a:off x="2819400" y="5791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solidFill>
                  <a:srgbClr val="000000"/>
                </a:solidFill>
              </a:rPr>
              <a:t>R</a:t>
            </a:r>
            <a:r>
              <a:rPr kumimoji="1" lang="en-US" altLang="zh-TW" baseline="-25000">
                <a:solidFill>
                  <a:srgbClr val="000000"/>
                </a:solidFill>
              </a:rPr>
              <a:t>1 </a:t>
            </a:r>
            <a:endParaRPr lang="en-US" altLang="zh-TW" sz="2000">
              <a:solidFill>
                <a:srgbClr val="3333CC"/>
              </a:solidFill>
              <a:sym typeface="Symbol" pitchFamily="18" charset="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76200"/>
            <a:ext cx="7772400" cy="457200"/>
          </a:xfrm>
        </p:spPr>
        <p:txBody>
          <a:bodyPr/>
          <a:lstStyle/>
          <a:p>
            <a:r>
              <a:rPr lang="en-US" sz="3200" dirty="0" smtClean="0">
                <a:solidFill>
                  <a:schemeClr val="tx1"/>
                </a:solidFill>
              </a:rPr>
              <a:t>Exercise 5</a:t>
            </a:r>
            <a:endParaRPr lang="en-US" sz="3200" dirty="0">
              <a:solidFill>
                <a:schemeClr val="tx1"/>
              </a:solidFill>
            </a:endParaRPr>
          </a:p>
        </p:txBody>
      </p:sp>
      <p:sp>
        <p:nvSpPr>
          <p:cNvPr id="8" name="Content Placeholder 7"/>
          <p:cNvSpPr>
            <a:spLocks noGrp="1"/>
          </p:cNvSpPr>
          <p:nvPr>
            <p:ph idx="1"/>
          </p:nvPr>
        </p:nvSpPr>
        <p:spPr>
          <a:xfrm>
            <a:off x="457200" y="1143000"/>
            <a:ext cx="7772400" cy="4114800"/>
          </a:xfrm>
        </p:spPr>
        <p:txBody>
          <a:bodyPr/>
          <a:lstStyle/>
          <a:p>
            <a:r>
              <a:rPr lang="en-US" sz="2000" dirty="0"/>
              <a:t>Assume a transmission line has a characteristic impedance of Z0=50 Ohms and 10 meters long. The source impedance is RS=5 Ohms, and load impedance is RL=70 Ohms</a:t>
            </a:r>
            <a:r>
              <a:rPr lang="en-US" sz="2000" dirty="0" smtClean="0"/>
              <a:t>.</a:t>
            </a:r>
          </a:p>
          <a:p>
            <a:pPr marL="457200" indent="-457200">
              <a:buFont typeface="+mj-lt"/>
              <a:buAutoNum type="alphaLcParenR"/>
            </a:pPr>
            <a:r>
              <a:rPr lang="en-US" sz="2000" dirty="0" smtClean="0"/>
              <a:t>What is the definition of  the </a:t>
            </a:r>
            <a:r>
              <a:rPr lang="en-US" altLang="zh-TW" sz="2000" dirty="0" smtClean="0"/>
              <a:t>Source-end Input </a:t>
            </a:r>
            <a:r>
              <a:rPr lang="en-US" altLang="zh-TW" sz="2000" dirty="0"/>
              <a:t>acceptance function </a:t>
            </a:r>
            <a:r>
              <a:rPr lang="en-US" altLang="zh-TW" sz="2000" dirty="0" smtClean="0"/>
              <a:t>?</a:t>
            </a:r>
          </a:p>
          <a:p>
            <a:pPr marL="457200" indent="-457200">
              <a:buFont typeface="+mj-lt"/>
              <a:buAutoNum type="alphaLcParenR"/>
            </a:pPr>
            <a:endParaRPr lang="en-US" sz="2000" dirty="0" smtClean="0"/>
          </a:p>
          <a:p>
            <a:pPr marL="457200" indent="-457200">
              <a:buFont typeface="+mj-lt"/>
              <a:buAutoNum type="alphaLcParenR"/>
            </a:pPr>
            <a:r>
              <a:rPr lang="en-US" sz="2000" dirty="0" smtClean="0"/>
              <a:t>If the source end </a:t>
            </a:r>
            <a:r>
              <a:rPr lang="en-US" sz="2000" dirty="0"/>
              <a:t>is </a:t>
            </a:r>
            <a:r>
              <a:rPr lang="en-US" sz="2000" dirty="0" smtClean="0"/>
              <a:t>5 Ohms,</a:t>
            </a:r>
          </a:p>
          <a:p>
            <a:pPr marL="800100" lvl="1" indent="-400050">
              <a:buSzPct val="90000"/>
              <a:buFont typeface="+mj-lt"/>
              <a:buAutoNum type="romanLcPeriod"/>
            </a:pPr>
            <a:r>
              <a:rPr lang="en-US" sz="2000" dirty="0" smtClean="0"/>
              <a:t>what is the value of  </a:t>
            </a:r>
            <a:r>
              <a:rPr lang="en-US" altLang="zh-TW" sz="2000" dirty="0"/>
              <a:t>Source-end Input acceptance function </a:t>
            </a:r>
            <a:r>
              <a:rPr lang="en-US" altLang="zh-TW" sz="2000" dirty="0" smtClean="0"/>
              <a:t>A?</a:t>
            </a:r>
          </a:p>
          <a:p>
            <a:pPr marL="800100" lvl="1" indent="-400050">
              <a:buSzPct val="90000"/>
              <a:buFont typeface="+mj-lt"/>
              <a:buAutoNum type="romanLcPeriod"/>
            </a:pPr>
            <a:r>
              <a:rPr lang="en-US" sz="2000" dirty="0" smtClean="0"/>
              <a:t>What does this A value tell you? </a:t>
            </a:r>
          </a:p>
          <a:p>
            <a:pPr marL="800100" lvl="1" indent="-400050">
              <a:buSzPct val="90000"/>
              <a:buFont typeface="+mj-lt"/>
              <a:buAutoNum type="romanLcPeriod"/>
            </a:pPr>
            <a:endParaRPr lang="en-US" altLang="zh-TW" sz="2000" dirty="0">
              <a:solidFill>
                <a:srgbClr val="FF0000"/>
              </a:solidFill>
            </a:endParaRPr>
          </a:p>
          <a:p>
            <a:pPr marL="457200" indent="-457200">
              <a:buFont typeface="+mj-lt"/>
              <a:buAutoNum type="alphaLcParenR"/>
            </a:pPr>
            <a:r>
              <a:rPr lang="en-US" sz="2000" dirty="0" smtClean="0"/>
              <a:t>If </a:t>
            </a:r>
            <a:r>
              <a:rPr lang="en-US" sz="2000" dirty="0"/>
              <a:t>the </a:t>
            </a:r>
            <a:r>
              <a:rPr lang="en-US" sz="2000" dirty="0" smtClean="0"/>
              <a:t>source end </a:t>
            </a:r>
            <a:r>
              <a:rPr lang="en-US" sz="2000" dirty="0"/>
              <a:t>is </a:t>
            </a:r>
            <a:r>
              <a:rPr lang="en-US" sz="2000" dirty="0" smtClean="0"/>
              <a:t>matched,</a:t>
            </a:r>
            <a:endParaRPr lang="en-US" sz="2000" dirty="0"/>
          </a:p>
          <a:p>
            <a:pPr marL="800100" lvl="1" indent="-400050">
              <a:buSzPct val="90000"/>
              <a:buFont typeface="+mj-lt"/>
              <a:buAutoNum type="romanLcPeriod"/>
            </a:pPr>
            <a:r>
              <a:rPr lang="en-US" sz="2000" dirty="0" smtClean="0"/>
              <a:t>what </a:t>
            </a:r>
            <a:r>
              <a:rPr lang="en-US" sz="2000" dirty="0"/>
              <a:t>is the value of  </a:t>
            </a:r>
            <a:r>
              <a:rPr lang="en-US" sz="2000" dirty="0" smtClean="0"/>
              <a:t>RS?</a:t>
            </a:r>
            <a:r>
              <a:rPr lang="en-US" sz="2000" dirty="0" smtClean="0">
                <a:solidFill>
                  <a:srgbClr val="FF0000"/>
                </a:solidFill>
              </a:rPr>
              <a:t> </a:t>
            </a:r>
          </a:p>
          <a:p>
            <a:pPr marL="800100" lvl="1" indent="-400050">
              <a:buSzPct val="90000"/>
              <a:buFont typeface="+mj-lt"/>
              <a:buAutoNum type="romanLcPeriod"/>
            </a:pPr>
            <a:r>
              <a:rPr lang="en-US" sz="2000" dirty="0"/>
              <a:t>What is the value of  </a:t>
            </a:r>
            <a:r>
              <a:rPr lang="en-US" altLang="zh-TW" sz="2000" dirty="0"/>
              <a:t>Source-end Input acceptance function A? </a:t>
            </a:r>
            <a:endParaRPr lang="en-US" altLang="zh-TW" sz="2000" dirty="0" smtClean="0"/>
          </a:p>
          <a:p>
            <a:pPr marL="800100" lvl="1" indent="-400050">
              <a:buSzPct val="90000"/>
              <a:buFont typeface="+mj-lt"/>
              <a:buAutoNum type="romanLcPeriod"/>
            </a:pPr>
            <a:r>
              <a:rPr lang="en-US" sz="2000" dirty="0" smtClean="0"/>
              <a:t>What is the advantage of this setting (RS= characteristic impedance of the line Z0)?</a:t>
            </a:r>
          </a:p>
          <a:p>
            <a:pPr marL="400050" lvl="1" indent="0">
              <a:buSzPct val="90000"/>
              <a:buNone/>
            </a:pPr>
            <a:endParaRPr lang="en-US" sz="2000" dirty="0" smtClean="0"/>
          </a:p>
          <a:p>
            <a:pPr marL="0" indent="0">
              <a:buNone/>
            </a:pPr>
            <a:endParaRPr lang="en-US" sz="2800" dirty="0"/>
          </a:p>
          <a:p>
            <a:endParaRPr lang="en-US" sz="2800" dirty="0"/>
          </a:p>
        </p:txBody>
      </p:sp>
      <p:sp>
        <p:nvSpPr>
          <p:cNvPr id="5" name="Footer Placeholder 4"/>
          <p:cNvSpPr>
            <a:spLocks noGrp="1"/>
          </p:cNvSpPr>
          <p:nvPr>
            <p:ph type="ftr" sz="quarter" idx="11"/>
          </p:nvPr>
        </p:nvSpPr>
        <p:spPr>
          <a:xfrm>
            <a:off x="6245772" y="6400800"/>
            <a:ext cx="2895600" cy="457200"/>
          </a:xfrm>
        </p:spPr>
        <p:txBody>
          <a:bodyPr/>
          <a:lstStyle/>
          <a:p>
            <a:pPr>
              <a:defRPr/>
            </a:pPr>
            <a:r>
              <a:rPr lang="en-US" altLang="zh-TW" smtClean="0"/>
              <a:t>Transmission lines (v.8b)</a:t>
            </a:r>
            <a:endParaRPr lang="en-US" altLang="zh-TW" dirty="0"/>
          </a:p>
        </p:txBody>
      </p:sp>
      <p:sp>
        <p:nvSpPr>
          <p:cNvPr id="6" name="Slide Number Placeholder 5"/>
          <p:cNvSpPr>
            <a:spLocks noGrp="1"/>
          </p:cNvSpPr>
          <p:nvPr>
            <p:ph type="sldNum" sz="quarter" idx="12"/>
          </p:nvPr>
        </p:nvSpPr>
        <p:spPr>
          <a:xfrm>
            <a:off x="7239000" y="6019800"/>
            <a:ext cx="1905000" cy="457200"/>
          </a:xfrm>
        </p:spPr>
        <p:txBody>
          <a:bodyPr/>
          <a:lstStyle/>
          <a:p>
            <a:fld id="{7336DE29-CE83-4A36-944D-3A701B0A2284}" type="slidenum">
              <a:rPr lang="zh-TW" altLang="en-US" smtClean="0"/>
              <a:pPr/>
              <a:t>27</a:t>
            </a:fld>
            <a:endParaRPr lang="en-US" altLang="zh-TW" dirty="0"/>
          </a:p>
        </p:txBody>
      </p:sp>
      <p:sp>
        <p:nvSpPr>
          <p:cNvPr id="3" name="Rectangle 2"/>
          <p:cNvSpPr/>
          <p:nvPr/>
        </p:nvSpPr>
        <p:spPr>
          <a:xfrm>
            <a:off x="2667000" y="76200"/>
            <a:ext cx="6248400" cy="830997"/>
          </a:xfrm>
          <a:prstGeom prst="rect">
            <a:avLst/>
          </a:prstGeom>
          <a:ln>
            <a:solidFill>
              <a:schemeClr val="tx1"/>
            </a:solidFill>
          </a:ln>
        </p:spPr>
        <p:txBody>
          <a:bodyPr wrap="square">
            <a:spAutoFit/>
          </a:bodyPr>
          <a:lstStyle/>
          <a:p>
            <a:r>
              <a:rPr lang="en-US" altLang="zh-TW" dirty="0" smtClean="0"/>
              <a:t>Source-end Input </a:t>
            </a:r>
            <a:r>
              <a:rPr lang="en-US" altLang="zh-TW" dirty="0"/>
              <a:t>acceptance function </a:t>
            </a:r>
            <a:r>
              <a:rPr lang="en-US" altLang="zh-TW" dirty="0" smtClean="0"/>
              <a:t>A</a:t>
            </a:r>
          </a:p>
          <a:p>
            <a:r>
              <a:rPr lang="en-US" altLang="zh-TW" dirty="0" smtClean="0"/>
              <a:t>A=Vi/Vs=Z</a:t>
            </a:r>
            <a:r>
              <a:rPr lang="en-US" altLang="zh-TW" baseline="-25000" dirty="0" smtClean="0"/>
              <a:t>0 </a:t>
            </a:r>
            <a:r>
              <a:rPr lang="en-US" altLang="zh-TW" dirty="0"/>
              <a:t>/[</a:t>
            </a:r>
            <a:r>
              <a:rPr lang="en-US" altLang="zh-TW" dirty="0" err="1"/>
              <a:t>Z</a:t>
            </a:r>
            <a:r>
              <a:rPr lang="en-US" altLang="zh-TW" baseline="-25000" dirty="0" err="1"/>
              <a:t>s</a:t>
            </a:r>
            <a:r>
              <a:rPr lang="en-US" altLang="zh-TW" baseline="-25000" dirty="0"/>
              <a:t> </a:t>
            </a:r>
            <a:r>
              <a:rPr lang="en-US" altLang="zh-TW" dirty="0"/>
              <a:t>+Z</a:t>
            </a:r>
            <a:r>
              <a:rPr lang="en-US" altLang="zh-TW" baseline="-25000" dirty="0"/>
              <a:t>0 </a:t>
            </a:r>
            <a:r>
              <a:rPr lang="en-US" altLang="zh-TW" dirty="0"/>
              <a:t>] </a:t>
            </a:r>
          </a:p>
        </p:txBody>
      </p:sp>
    </p:spTree>
    <p:extLst>
      <p:ext uri="{BB962C8B-B14F-4D97-AF65-F5344CB8AC3E}">
        <p14:creationId xmlns:p14="http://schemas.microsoft.com/office/powerpoint/2010/main" val="2002247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24579"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ABDFEDFC-1B4C-40B8-B12C-B11654AB2CE7}" type="slidenum">
              <a:rPr lang="zh-TW" altLang="en-US" sz="1400">
                <a:solidFill>
                  <a:schemeClr val="bg2"/>
                </a:solidFill>
              </a:rPr>
              <a:pPr/>
              <a:t>28</a:t>
            </a:fld>
            <a:endParaRPr lang="en-US" altLang="zh-TW" sz="1400">
              <a:solidFill>
                <a:schemeClr val="bg2"/>
              </a:solidFill>
            </a:endParaRPr>
          </a:p>
        </p:txBody>
      </p:sp>
      <p:sp>
        <p:nvSpPr>
          <p:cNvPr id="24580" name="Rectangle 2"/>
          <p:cNvSpPr>
            <a:spLocks noGrp="1" noChangeArrowheads="1"/>
          </p:cNvSpPr>
          <p:nvPr>
            <p:ph type="title"/>
          </p:nvPr>
        </p:nvSpPr>
        <p:spPr/>
        <p:txBody>
          <a:bodyPr/>
          <a:lstStyle/>
          <a:p>
            <a:r>
              <a:rPr lang="en-US" altLang="zh-TW" smtClean="0"/>
              <a:t>Reflections on un-matched transmission lines</a:t>
            </a:r>
          </a:p>
        </p:txBody>
      </p:sp>
      <p:sp>
        <p:nvSpPr>
          <p:cNvPr id="24581" name="Rectangle 3"/>
          <p:cNvSpPr>
            <a:spLocks noGrp="1" noChangeArrowheads="1"/>
          </p:cNvSpPr>
          <p:nvPr>
            <p:ph type="body" idx="1"/>
          </p:nvPr>
        </p:nvSpPr>
        <p:spPr/>
        <p:txBody>
          <a:bodyPr/>
          <a:lstStyle/>
          <a:p>
            <a:r>
              <a:rPr lang="en-US" altLang="zh-TW" smtClean="0"/>
              <a:t>Reflection happens in un-terminated transmission line .</a:t>
            </a:r>
          </a:p>
          <a:p>
            <a:r>
              <a:rPr lang="en-US" altLang="zh-TW" smtClean="0"/>
              <a:t>Ways to reduce reflections </a:t>
            </a:r>
          </a:p>
          <a:p>
            <a:pPr lvl="1"/>
            <a:r>
              <a:rPr lang="en-US" altLang="zh-TW" smtClean="0"/>
              <a:t>End termination eliminates the first reflection at load.</a:t>
            </a:r>
          </a:p>
          <a:p>
            <a:pPr lvl="1"/>
            <a:r>
              <a:rPr lang="en-US" altLang="zh-TW" smtClean="0"/>
              <a:t>Source reflection eliminates second reflection at source.</a:t>
            </a:r>
          </a:p>
          <a:p>
            <a:pPr lvl="1"/>
            <a:r>
              <a:rPr lang="en-US" altLang="zh-TW" smtClean="0"/>
              <a:t>Very short wire -- 1/6 of the length traveled by the edge (lumped circuit)  has little reflection.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25603"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34A98A16-0F59-40AA-BEE3-E241B5BA55B6}" type="slidenum">
              <a:rPr lang="zh-TW" altLang="en-US" sz="1400">
                <a:solidFill>
                  <a:schemeClr val="bg2"/>
                </a:solidFill>
              </a:rPr>
              <a:pPr/>
              <a:t>29</a:t>
            </a:fld>
            <a:endParaRPr lang="en-US" altLang="zh-TW" sz="1400">
              <a:solidFill>
                <a:schemeClr val="bg2"/>
              </a:solidFill>
            </a:endParaRPr>
          </a:p>
        </p:txBody>
      </p:sp>
      <p:sp>
        <p:nvSpPr>
          <p:cNvPr id="25604" name="Rectangle 2"/>
          <p:cNvSpPr>
            <a:spLocks noGrp="1" noChangeArrowheads="1"/>
          </p:cNvSpPr>
          <p:nvPr>
            <p:ph type="title"/>
          </p:nvPr>
        </p:nvSpPr>
        <p:spPr>
          <a:xfrm>
            <a:off x="685800" y="457200"/>
            <a:ext cx="7772400" cy="609600"/>
          </a:xfrm>
        </p:spPr>
        <p:txBody>
          <a:bodyPr/>
          <a:lstStyle/>
          <a:p>
            <a:r>
              <a:rPr lang="en-US" altLang="en-US" sz="4000" smtClean="0"/>
              <a:t>A summary</a:t>
            </a:r>
          </a:p>
        </p:txBody>
      </p:sp>
      <p:sp>
        <p:nvSpPr>
          <p:cNvPr id="25605" name="Rectangle 7"/>
          <p:cNvSpPr>
            <a:spLocks noGrp="1" noChangeArrowheads="1"/>
          </p:cNvSpPr>
          <p:nvPr>
            <p:ph type="body" idx="1"/>
          </p:nvPr>
        </p:nvSpPr>
        <p:spPr>
          <a:xfrm>
            <a:off x="685800" y="1143000"/>
            <a:ext cx="7772400" cy="4114800"/>
          </a:xfrm>
        </p:spPr>
        <p:txBody>
          <a:bodyPr/>
          <a:lstStyle/>
          <a:p>
            <a:r>
              <a:rPr kumimoji="0" lang="en-US" altLang="en-US" sz="2400" smtClean="0"/>
              <a:t>A= Input acceptance func</a:t>
            </a:r>
            <a:r>
              <a:rPr lang="en-US" altLang="zh-TW" sz="2400" smtClean="0"/>
              <a:t>=Z</a:t>
            </a:r>
            <a:r>
              <a:rPr lang="en-US" altLang="zh-TW" sz="2400" baseline="-25000" smtClean="0"/>
              <a:t>0 </a:t>
            </a:r>
            <a:r>
              <a:rPr lang="en-US" altLang="zh-TW" sz="2400" smtClean="0"/>
              <a:t>/[Z</a:t>
            </a:r>
            <a:r>
              <a:rPr lang="en-US" altLang="zh-TW" sz="2400" baseline="-25000" smtClean="0"/>
              <a:t>s </a:t>
            </a:r>
            <a:r>
              <a:rPr lang="en-US" altLang="zh-TW" sz="2400" smtClean="0"/>
              <a:t>+Z</a:t>
            </a:r>
            <a:r>
              <a:rPr lang="en-US" altLang="zh-TW" sz="2400" baseline="-25000" smtClean="0"/>
              <a:t>0 </a:t>
            </a:r>
            <a:r>
              <a:rPr lang="en-US" altLang="zh-TW" sz="2400" smtClean="0"/>
              <a:t>]</a:t>
            </a:r>
            <a:r>
              <a:rPr kumimoji="0" lang="en-US" altLang="en-US" sz="2400" smtClean="0"/>
              <a:t>.</a:t>
            </a:r>
          </a:p>
          <a:p>
            <a:r>
              <a:rPr kumimoji="0" lang="en-US" altLang="en-US" sz="2400" smtClean="0"/>
              <a:t>T=Output transmission func.= </a:t>
            </a:r>
            <a:r>
              <a:rPr lang="en-US" altLang="zh-TW" sz="2400" smtClean="0"/>
              <a:t>2Z</a:t>
            </a:r>
            <a:r>
              <a:rPr lang="en-US" altLang="zh-TW" sz="2400" baseline="-25000" smtClean="0"/>
              <a:t>L</a:t>
            </a:r>
            <a:r>
              <a:rPr lang="en-US" altLang="zh-TW" sz="2400" smtClean="0"/>
              <a:t>/[Z</a:t>
            </a:r>
            <a:r>
              <a:rPr lang="en-US" altLang="zh-TW" sz="2400" baseline="-25000" smtClean="0"/>
              <a:t>L</a:t>
            </a:r>
            <a:r>
              <a:rPr lang="en-US" altLang="zh-TW" sz="2400" smtClean="0"/>
              <a:t>+Z</a:t>
            </a:r>
            <a:r>
              <a:rPr lang="en-US" altLang="zh-TW" sz="2400" baseline="-25000" smtClean="0"/>
              <a:t>0</a:t>
            </a:r>
            <a:r>
              <a:rPr lang="en-US" altLang="zh-TW" sz="2400" smtClean="0"/>
              <a:t>]=</a:t>
            </a:r>
            <a:r>
              <a:rPr kumimoji="0" lang="en-US" altLang="en-US" sz="2400" smtClean="0"/>
              <a:t> </a:t>
            </a:r>
            <a:r>
              <a:rPr lang="en-US" altLang="zh-TW" sz="2400" smtClean="0"/>
              <a:t>1+ R</a:t>
            </a:r>
            <a:r>
              <a:rPr lang="en-US" altLang="zh-TW" sz="2400" baseline="-25000" smtClean="0"/>
              <a:t>2</a:t>
            </a:r>
            <a:endParaRPr kumimoji="0" lang="en-US" altLang="en-US" sz="2400" smtClean="0"/>
          </a:p>
          <a:p>
            <a:r>
              <a:rPr kumimoji="0" lang="en-US" altLang="en-US" sz="2400" smtClean="0"/>
              <a:t>R2=load-end reflective coef.=</a:t>
            </a:r>
            <a:r>
              <a:rPr lang="en-US" altLang="zh-TW" sz="2400" smtClean="0"/>
              <a:t>[Z</a:t>
            </a:r>
            <a:r>
              <a:rPr lang="en-US" altLang="zh-TW" sz="2400" baseline="-25000" smtClean="0"/>
              <a:t>L  </a:t>
            </a:r>
            <a:r>
              <a:rPr lang="en-US" altLang="zh-TW" sz="2400" smtClean="0"/>
              <a:t>- Z</a:t>
            </a:r>
            <a:r>
              <a:rPr lang="en-US" altLang="zh-TW" sz="2400" baseline="-25000" smtClean="0"/>
              <a:t>0 </a:t>
            </a:r>
            <a:r>
              <a:rPr lang="en-US" altLang="zh-TW" sz="2400" smtClean="0"/>
              <a:t> ]/ [Z</a:t>
            </a:r>
            <a:r>
              <a:rPr lang="en-US" altLang="zh-TW" sz="2400" baseline="-25000" smtClean="0"/>
              <a:t>L </a:t>
            </a:r>
            <a:r>
              <a:rPr lang="en-US" altLang="zh-TW" sz="2400" smtClean="0"/>
              <a:t>+ Z</a:t>
            </a:r>
            <a:r>
              <a:rPr lang="en-US" altLang="zh-TW" sz="2400" baseline="-25000" smtClean="0"/>
              <a:t>0 </a:t>
            </a:r>
            <a:r>
              <a:rPr lang="en-US" altLang="zh-TW" sz="2400" smtClean="0"/>
              <a:t>]</a:t>
            </a:r>
          </a:p>
          <a:p>
            <a:r>
              <a:rPr kumimoji="0" lang="en-US" altLang="en-US" sz="2400" smtClean="0"/>
              <a:t>R1=source-end reflective coef.=</a:t>
            </a:r>
            <a:r>
              <a:rPr lang="en-US" altLang="zh-TW" sz="2400" smtClean="0"/>
              <a:t>[Z</a:t>
            </a:r>
            <a:r>
              <a:rPr lang="en-US" altLang="zh-TW" sz="2400" baseline="-25000" smtClean="0"/>
              <a:t>s </a:t>
            </a:r>
            <a:r>
              <a:rPr lang="en-US" altLang="zh-TW" sz="2400" smtClean="0"/>
              <a:t>- Z</a:t>
            </a:r>
            <a:r>
              <a:rPr lang="en-US" altLang="zh-TW" sz="2400" baseline="-25000" smtClean="0"/>
              <a:t>0 </a:t>
            </a:r>
            <a:r>
              <a:rPr lang="en-US" altLang="zh-TW" sz="2400" smtClean="0"/>
              <a:t>]/[Z</a:t>
            </a:r>
            <a:r>
              <a:rPr lang="en-US" altLang="zh-TW" sz="2400" baseline="-25000" smtClean="0"/>
              <a:t>s </a:t>
            </a:r>
            <a:r>
              <a:rPr lang="en-US" altLang="zh-TW" sz="2400" smtClean="0"/>
              <a:t>+ Z</a:t>
            </a:r>
            <a:r>
              <a:rPr lang="en-US" altLang="zh-TW" sz="2400" baseline="-25000" smtClean="0"/>
              <a:t>0</a:t>
            </a:r>
            <a:r>
              <a:rPr lang="en-US" altLang="zh-TW" sz="2400" smtClean="0"/>
              <a:t> ]</a:t>
            </a:r>
            <a:endParaRPr kumimoji="0" lang="en-US" altLang="en-US" sz="2400" smtClean="0"/>
          </a:p>
          <a:p>
            <a:endParaRPr lang="en-US" altLang="en-US" sz="24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5123"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B79C7D6E-11E7-44A2-B35E-9C056A0A7C4C}" type="slidenum">
              <a:rPr lang="zh-TW" altLang="en-US" sz="1400">
                <a:solidFill>
                  <a:schemeClr val="bg2"/>
                </a:solidFill>
              </a:rPr>
              <a:pPr/>
              <a:t>3</a:t>
            </a:fld>
            <a:endParaRPr lang="en-US" altLang="zh-TW" sz="1400">
              <a:solidFill>
                <a:schemeClr val="bg2"/>
              </a:solidFill>
            </a:endParaRPr>
          </a:p>
        </p:txBody>
      </p:sp>
      <p:sp>
        <p:nvSpPr>
          <p:cNvPr id="5124" name="Rectangle 2"/>
          <p:cNvSpPr>
            <a:spLocks noGrp="1" noChangeArrowheads="1"/>
          </p:cNvSpPr>
          <p:nvPr>
            <p:ph type="title"/>
          </p:nvPr>
        </p:nvSpPr>
        <p:spPr/>
        <p:txBody>
          <a:bodyPr/>
          <a:lstStyle/>
          <a:p>
            <a:r>
              <a:rPr lang="zh-TW" altLang="zh-TW" sz="4000" smtClean="0"/>
              <a:t>(1) </a:t>
            </a:r>
            <a:r>
              <a:rPr lang="en-US" altLang="zh-TW" sz="4000" smtClean="0"/>
              <a:t>Characteristics of and applications of  Transmission lines</a:t>
            </a:r>
            <a:endParaRPr lang="en-US" altLang="zh-TW" smtClean="0"/>
          </a:p>
        </p:txBody>
      </p:sp>
      <p:sp>
        <p:nvSpPr>
          <p:cNvPr id="5125" name="Rectangle 3"/>
          <p:cNvSpPr>
            <a:spLocks noGrp="1" noChangeArrowheads="1"/>
          </p:cNvSpPr>
          <p:nvPr>
            <p:ph type="body" idx="1"/>
          </p:nvPr>
        </p:nvSpPr>
        <p:spPr>
          <a:xfrm>
            <a:off x="685800" y="1676400"/>
            <a:ext cx="7772400" cy="4114800"/>
          </a:xfrm>
        </p:spPr>
        <p:txBody>
          <a:bodyPr/>
          <a:lstStyle/>
          <a:p>
            <a:r>
              <a:rPr lang="en-US" altLang="zh-TW" smtClean="0"/>
              <a:t>Advantages:</a:t>
            </a:r>
          </a:p>
          <a:p>
            <a:pPr lvl="1"/>
            <a:r>
              <a:rPr lang="en-US" altLang="zh-TW" smtClean="0"/>
              <a:t>Less distortion, radiation (EMI), cross-talk</a:t>
            </a:r>
          </a:p>
          <a:p>
            <a:r>
              <a:rPr lang="en-US" altLang="zh-TW" smtClean="0"/>
              <a:t>Disadvantage</a:t>
            </a:r>
          </a:p>
          <a:p>
            <a:pPr lvl="1"/>
            <a:r>
              <a:rPr lang="en-US" altLang="zh-TW" smtClean="0"/>
              <a:t>More power required. </a:t>
            </a:r>
          </a:p>
          <a:p>
            <a:r>
              <a:rPr lang="en-US" altLang="zh-TW" smtClean="0"/>
              <a:t>Applications, can hanlde</a:t>
            </a:r>
          </a:p>
          <a:p>
            <a:pPr lvl="1"/>
            <a:r>
              <a:rPr lang="en-US" altLang="zh-TW" smtClean="0"/>
              <a:t>Signals traveling in long distance in Printed-circuit-board PCB</a:t>
            </a:r>
          </a:p>
          <a:p>
            <a:pPr lvl="1"/>
            <a:r>
              <a:rPr lang="en-US" altLang="zh-TW" smtClean="0"/>
              <a:t>Signals in a cables, connectors (USB, PCI).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26627"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15797BD9-241B-4430-A6C8-4A4908F9CE65}" type="slidenum">
              <a:rPr lang="zh-TW" altLang="en-US" sz="1400">
                <a:solidFill>
                  <a:schemeClr val="bg2"/>
                </a:solidFill>
              </a:rPr>
              <a:pPr/>
              <a:t>30</a:t>
            </a:fld>
            <a:endParaRPr lang="en-US" altLang="zh-TW" sz="1400">
              <a:solidFill>
                <a:schemeClr val="bg2"/>
              </a:solidFill>
            </a:endParaRPr>
          </a:p>
        </p:txBody>
      </p:sp>
      <p:sp>
        <p:nvSpPr>
          <p:cNvPr id="26628" name="Rectangle 2"/>
          <p:cNvSpPr>
            <a:spLocks noGrp="1" noChangeArrowheads="1"/>
          </p:cNvSpPr>
          <p:nvPr>
            <p:ph type="title"/>
          </p:nvPr>
        </p:nvSpPr>
        <p:spPr>
          <a:xfrm>
            <a:off x="609600" y="0"/>
            <a:ext cx="7772400" cy="533400"/>
          </a:xfrm>
        </p:spPr>
        <p:txBody>
          <a:bodyPr/>
          <a:lstStyle/>
          <a:p>
            <a:r>
              <a:rPr lang="en-US" altLang="zh-TW" sz="2400" dirty="0" smtClean="0"/>
              <a:t>An example</a:t>
            </a:r>
          </a:p>
        </p:txBody>
      </p:sp>
      <p:sp>
        <p:nvSpPr>
          <p:cNvPr id="26629" name="Rectangle 3"/>
          <p:cNvSpPr>
            <a:spLocks noGrp="1" noChangeArrowheads="1"/>
          </p:cNvSpPr>
          <p:nvPr>
            <p:ph type="body" idx="1"/>
          </p:nvPr>
        </p:nvSpPr>
        <p:spPr>
          <a:xfrm>
            <a:off x="533400" y="457200"/>
            <a:ext cx="7772400" cy="3048000"/>
          </a:xfrm>
        </p:spPr>
        <p:txBody>
          <a:bodyPr/>
          <a:lstStyle/>
          <a:p>
            <a:pPr>
              <a:lnSpc>
                <a:spcPct val="90000"/>
              </a:lnSpc>
            </a:pPr>
            <a:r>
              <a:rPr lang="en-US" altLang="zh-TW" sz="2400" dirty="0" smtClean="0"/>
              <a:t>A=Z</a:t>
            </a:r>
            <a:r>
              <a:rPr lang="en-US" altLang="zh-TW" sz="2400" baseline="-25000" dirty="0" smtClean="0"/>
              <a:t>0 </a:t>
            </a:r>
            <a:r>
              <a:rPr lang="en-US" altLang="zh-TW" sz="2400" dirty="0" smtClean="0"/>
              <a:t>/[Z</a:t>
            </a:r>
            <a:r>
              <a:rPr lang="en-US" altLang="zh-TW" sz="2400" baseline="-25000" dirty="0" smtClean="0"/>
              <a:t>s</a:t>
            </a:r>
            <a:r>
              <a:rPr lang="en-US" altLang="zh-TW" sz="2400" dirty="0" smtClean="0"/>
              <a:t>+Z</a:t>
            </a:r>
            <a:r>
              <a:rPr lang="en-US" altLang="zh-TW" sz="2400" baseline="-25000" dirty="0" smtClean="0"/>
              <a:t>0 </a:t>
            </a:r>
            <a:r>
              <a:rPr lang="en-US" altLang="zh-TW" sz="2400" dirty="0" smtClean="0"/>
              <a:t>]=50/59=0.847</a:t>
            </a:r>
          </a:p>
          <a:p>
            <a:pPr>
              <a:lnSpc>
                <a:spcPct val="90000"/>
              </a:lnSpc>
            </a:pPr>
            <a:r>
              <a:rPr lang="en-US" altLang="zh-TW" sz="2400" dirty="0" smtClean="0"/>
              <a:t>T=2Z</a:t>
            </a:r>
            <a:r>
              <a:rPr lang="en-US" altLang="zh-TW" sz="2400" baseline="-25000" dirty="0" smtClean="0"/>
              <a:t>L</a:t>
            </a:r>
            <a:r>
              <a:rPr lang="en-US" altLang="zh-TW" sz="2400" dirty="0" smtClean="0"/>
              <a:t>/[Z</a:t>
            </a:r>
            <a:r>
              <a:rPr lang="en-US" altLang="zh-TW" sz="2400" baseline="-25000" dirty="0" smtClean="0"/>
              <a:t>L</a:t>
            </a:r>
            <a:r>
              <a:rPr lang="en-US" altLang="zh-TW" sz="2400" dirty="0" smtClean="0"/>
              <a:t>+Z</a:t>
            </a:r>
            <a:r>
              <a:rPr lang="en-US" altLang="zh-TW" sz="2400" baseline="-25000" dirty="0" smtClean="0"/>
              <a:t>0</a:t>
            </a:r>
            <a:r>
              <a:rPr lang="en-US" altLang="zh-TW" sz="2400" dirty="0" smtClean="0"/>
              <a:t>]=2x75/125=1.2</a:t>
            </a:r>
          </a:p>
          <a:p>
            <a:pPr>
              <a:lnSpc>
                <a:spcPct val="90000"/>
              </a:lnSpc>
            </a:pPr>
            <a:r>
              <a:rPr lang="en-US" altLang="zh-TW" sz="2400" dirty="0" smtClean="0">
                <a:sym typeface="Symbol" pitchFamily="18" charset="2"/>
              </a:rPr>
              <a:t>R</a:t>
            </a:r>
            <a:r>
              <a:rPr lang="en-US" altLang="zh-TW" sz="2400" baseline="-25000" dirty="0" smtClean="0">
                <a:sym typeface="Symbol" pitchFamily="18" charset="2"/>
              </a:rPr>
              <a:t>2</a:t>
            </a:r>
            <a:r>
              <a:rPr lang="en-US" altLang="zh-TW" sz="2400" dirty="0" smtClean="0"/>
              <a:t>=[Z</a:t>
            </a:r>
            <a:r>
              <a:rPr lang="en-US" altLang="zh-TW" sz="2400" baseline="-25000" dirty="0" smtClean="0"/>
              <a:t>L</a:t>
            </a:r>
            <a:r>
              <a:rPr lang="en-US" altLang="zh-TW" sz="2400" dirty="0" smtClean="0"/>
              <a:t>-Z</a:t>
            </a:r>
            <a:r>
              <a:rPr lang="en-US" altLang="zh-TW" sz="2400" baseline="-25000" dirty="0" smtClean="0"/>
              <a:t>0</a:t>
            </a:r>
            <a:r>
              <a:rPr lang="en-US" altLang="zh-TW" sz="2400" dirty="0" smtClean="0"/>
              <a:t>]/[Z</a:t>
            </a:r>
            <a:r>
              <a:rPr lang="en-US" altLang="zh-TW" sz="2400" baseline="-25000" dirty="0" smtClean="0"/>
              <a:t>L</a:t>
            </a:r>
            <a:r>
              <a:rPr lang="en-US" altLang="zh-TW" sz="2400" dirty="0" smtClean="0"/>
              <a:t>+Z</a:t>
            </a:r>
            <a:r>
              <a:rPr lang="en-US" altLang="zh-TW" sz="2400" baseline="-25000" dirty="0" smtClean="0"/>
              <a:t>0</a:t>
            </a:r>
            <a:r>
              <a:rPr lang="en-US" altLang="zh-TW" sz="2400" dirty="0" smtClean="0"/>
              <a:t>)]</a:t>
            </a:r>
          </a:p>
          <a:p>
            <a:pPr>
              <a:lnSpc>
                <a:spcPct val="90000"/>
              </a:lnSpc>
            </a:pPr>
            <a:r>
              <a:rPr lang="en-US" altLang="zh-TW" sz="2400" dirty="0" smtClean="0"/>
              <a:t>          = load-end reflective </a:t>
            </a:r>
            <a:r>
              <a:rPr lang="en-US" altLang="zh-TW" sz="2400" dirty="0" err="1" smtClean="0"/>
              <a:t>coef</a:t>
            </a:r>
            <a:r>
              <a:rPr lang="en-US" altLang="zh-TW" sz="2400" dirty="0" smtClean="0"/>
              <a:t>.=75-50/125=0.2</a:t>
            </a:r>
          </a:p>
          <a:p>
            <a:pPr>
              <a:lnSpc>
                <a:spcPct val="90000"/>
              </a:lnSpc>
            </a:pPr>
            <a:r>
              <a:rPr lang="en-US" altLang="zh-TW" sz="2400" dirty="0" smtClean="0">
                <a:sym typeface="Symbol" pitchFamily="18" charset="2"/>
              </a:rPr>
              <a:t>R</a:t>
            </a:r>
            <a:r>
              <a:rPr lang="en-US" altLang="zh-TW" sz="2400" baseline="-25000" dirty="0" smtClean="0">
                <a:sym typeface="Symbol" pitchFamily="18" charset="2"/>
              </a:rPr>
              <a:t>1</a:t>
            </a:r>
            <a:r>
              <a:rPr lang="en-US" altLang="zh-TW" sz="2400" dirty="0" smtClean="0"/>
              <a:t>=[Z</a:t>
            </a:r>
            <a:r>
              <a:rPr lang="en-US" altLang="zh-TW" sz="2400" baseline="-25000" dirty="0" smtClean="0"/>
              <a:t>S</a:t>
            </a:r>
            <a:r>
              <a:rPr lang="en-US" altLang="zh-TW" sz="2400" dirty="0" smtClean="0"/>
              <a:t>-Z</a:t>
            </a:r>
            <a:r>
              <a:rPr lang="en-US" altLang="zh-TW" sz="2400" baseline="-25000" dirty="0" smtClean="0"/>
              <a:t>0 </a:t>
            </a:r>
            <a:r>
              <a:rPr lang="en-US" altLang="zh-TW" sz="2400" dirty="0" smtClean="0"/>
              <a:t>]/[Z</a:t>
            </a:r>
            <a:r>
              <a:rPr lang="en-US" altLang="zh-TW" sz="2400" baseline="-25000" dirty="0" smtClean="0"/>
              <a:t>S</a:t>
            </a:r>
            <a:r>
              <a:rPr lang="en-US" altLang="zh-TW" sz="2400" dirty="0" smtClean="0"/>
              <a:t>+Z</a:t>
            </a:r>
            <a:r>
              <a:rPr lang="en-US" altLang="zh-TW" sz="2400" baseline="-25000" dirty="0" smtClean="0"/>
              <a:t>0</a:t>
            </a:r>
            <a:r>
              <a:rPr lang="en-US" altLang="zh-TW" sz="2400" dirty="0" smtClean="0"/>
              <a:t>]</a:t>
            </a:r>
          </a:p>
          <a:p>
            <a:pPr>
              <a:lnSpc>
                <a:spcPct val="90000"/>
              </a:lnSpc>
            </a:pPr>
            <a:r>
              <a:rPr lang="en-US" altLang="zh-TW" sz="2400" dirty="0" smtClean="0"/>
              <a:t>          =Source-end reflective </a:t>
            </a:r>
            <a:r>
              <a:rPr lang="en-US" altLang="zh-TW" sz="2400" dirty="0" err="1" smtClean="0"/>
              <a:t>coef</a:t>
            </a:r>
            <a:r>
              <a:rPr lang="en-US" altLang="zh-TW" sz="2400" dirty="0" smtClean="0"/>
              <a:t>.=9-50/59= -0.695</a:t>
            </a:r>
          </a:p>
          <a:p>
            <a:pPr>
              <a:lnSpc>
                <a:spcPct val="90000"/>
              </a:lnSpc>
            </a:pPr>
            <a:r>
              <a:rPr lang="en-US" altLang="zh-TW" sz="2400" dirty="0" smtClean="0"/>
              <a:t>H=Line transfer characteristic</a:t>
            </a:r>
            <a:r>
              <a:rPr lang="en-US" altLang="zh-TW" sz="2400" dirty="0" smtClean="0">
                <a:sym typeface="Symbol" pitchFamily="18" charset="2"/>
              </a:rPr>
              <a:t></a:t>
            </a:r>
            <a:r>
              <a:rPr lang="en-US" altLang="zh-TW" sz="2400" dirty="0" smtClean="0"/>
              <a:t>0.94 (some loss for many reasons: such as resistance and frequency responses)</a:t>
            </a:r>
            <a:endParaRPr lang="en-US" altLang="zh-TW" sz="3600" dirty="0" smtClean="0"/>
          </a:p>
          <a:p>
            <a:pPr>
              <a:lnSpc>
                <a:spcPct val="90000"/>
              </a:lnSpc>
            </a:pPr>
            <a:endParaRPr lang="en-US" altLang="zh-TW" dirty="0" smtClean="0"/>
          </a:p>
          <a:p>
            <a:pPr>
              <a:lnSpc>
                <a:spcPct val="90000"/>
              </a:lnSpc>
            </a:pPr>
            <a:endParaRPr lang="zh-TW" altLang="zh-TW" dirty="0" smtClean="0"/>
          </a:p>
        </p:txBody>
      </p:sp>
      <p:grpSp>
        <p:nvGrpSpPr>
          <p:cNvPr id="26630" name="Group 4"/>
          <p:cNvGrpSpPr>
            <a:grpSpLocks/>
          </p:cNvGrpSpPr>
          <p:nvPr/>
        </p:nvGrpSpPr>
        <p:grpSpPr bwMode="auto">
          <a:xfrm>
            <a:off x="533400" y="3768725"/>
            <a:ext cx="8021638" cy="2708275"/>
            <a:chOff x="336" y="2374"/>
            <a:chExt cx="5053" cy="1706"/>
          </a:xfrm>
        </p:grpSpPr>
        <p:sp>
          <p:nvSpPr>
            <p:cNvPr id="26632" name="Rectangle 5"/>
            <p:cNvSpPr>
              <a:spLocks noChangeArrowheads="1"/>
            </p:cNvSpPr>
            <p:nvPr/>
          </p:nvSpPr>
          <p:spPr bwMode="auto">
            <a:xfrm>
              <a:off x="1584" y="2784"/>
              <a:ext cx="2736" cy="4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26633" name="Freeform 6"/>
            <p:cNvSpPr>
              <a:spLocks/>
            </p:cNvSpPr>
            <p:nvPr/>
          </p:nvSpPr>
          <p:spPr bwMode="auto">
            <a:xfrm>
              <a:off x="4320" y="2976"/>
              <a:ext cx="528" cy="1104"/>
            </a:xfrm>
            <a:custGeom>
              <a:avLst/>
              <a:gdLst>
                <a:gd name="T0" fmla="*/ 0 w 528"/>
                <a:gd name="T1" fmla="*/ 0 h 1104"/>
                <a:gd name="T2" fmla="*/ 384 w 528"/>
                <a:gd name="T3" fmla="*/ 0 h 1104"/>
                <a:gd name="T4" fmla="*/ 384 w 528"/>
                <a:gd name="T5" fmla="*/ 240 h 1104"/>
                <a:gd name="T6" fmla="*/ 240 w 528"/>
                <a:gd name="T7" fmla="*/ 240 h 1104"/>
                <a:gd name="T8" fmla="*/ 528 w 528"/>
                <a:gd name="T9" fmla="*/ 336 h 1104"/>
                <a:gd name="T10" fmla="*/ 240 w 528"/>
                <a:gd name="T11" fmla="*/ 384 h 1104"/>
                <a:gd name="T12" fmla="*/ 528 w 528"/>
                <a:gd name="T13" fmla="*/ 480 h 1104"/>
                <a:gd name="T14" fmla="*/ 240 w 528"/>
                <a:gd name="T15" fmla="*/ 576 h 1104"/>
                <a:gd name="T16" fmla="*/ 528 w 528"/>
                <a:gd name="T17" fmla="*/ 672 h 1104"/>
                <a:gd name="T18" fmla="*/ 384 w 528"/>
                <a:gd name="T19" fmla="*/ 672 h 1104"/>
                <a:gd name="T20" fmla="*/ 384 w 528"/>
                <a:gd name="T21" fmla="*/ 1104 h 1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8" h="1104">
                  <a:moveTo>
                    <a:pt x="0" y="0"/>
                  </a:moveTo>
                  <a:lnTo>
                    <a:pt x="384" y="0"/>
                  </a:lnTo>
                  <a:lnTo>
                    <a:pt x="384" y="240"/>
                  </a:lnTo>
                  <a:lnTo>
                    <a:pt x="240" y="240"/>
                  </a:lnTo>
                  <a:lnTo>
                    <a:pt x="528" y="336"/>
                  </a:lnTo>
                  <a:lnTo>
                    <a:pt x="240" y="384"/>
                  </a:lnTo>
                  <a:lnTo>
                    <a:pt x="528" y="480"/>
                  </a:lnTo>
                  <a:lnTo>
                    <a:pt x="240" y="576"/>
                  </a:lnTo>
                  <a:lnTo>
                    <a:pt x="528" y="672"/>
                  </a:lnTo>
                  <a:lnTo>
                    <a:pt x="384" y="672"/>
                  </a:lnTo>
                  <a:lnTo>
                    <a:pt x="384" y="1104"/>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4" name="Text Box 7"/>
            <p:cNvSpPr txBox="1">
              <a:spLocks noChangeArrowheads="1"/>
            </p:cNvSpPr>
            <p:nvPr/>
          </p:nvSpPr>
          <p:spPr bwMode="auto">
            <a:xfrm>
              <a:off x="4838" y="3190"/>
              <a:ext cx="5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a:t>75 </a:t>
              </a:r>
              <a:r>
                <a:rPr kumimoji="1" lang="zh-TW" altLang="en-US">
                  <a:sym typeface="Symbol" pitchFamily="18" charset="2"/>
                </a:rPr>
                <a:t></a:t>
              </a:r>
              <a:r>
                <a:rPr kumimoji="1" lang="zh-TW" altLang="en-US"/>
                <a:t> </a:t>
              </a:r>
              <a:endParaRPr kumimoji="1" lang="zh-TW" altLang="zh-TW"/>
            </a:p>
          </p:txBody>
        </p:sp>
        <p:sp>
          <p:nvSpPr>
            <p:cNvPr id="26635" name="Line 8"/>
            <p:cNvSpPr>
              <a:spLocks noChangeShapeType="1"/>
            </p:cNvSpPr>
            <p:nvPr/>
          </p:nvSpPr>
          <p:spPr bwMode="auto">
            <a:xfrm>
              <a:off x="1584" y="2640"/>
              <a:ext cx="2688" cy="1"/>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6" name="Text Box 9"/>
            <p:cNvSpPr txBox="1">
              <a:spLocks noChangeArrowheads="1"/>
            </p:cNvSpPr>
            <p:nvPr/>
          </p:nvSpPr>
          <p:spPr bwMode="auto">
            <a:xfrm>
              <a:off x="2246" y="2374"/>
              <a:ext cx="13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dirty="0"/>
                <a:t>15 </a:t>
              </a:r>
              <a:r>
                <a:rPr kumimoji="1" lang="en-US" altLang="zh-TW" dirty="0"/>
                <a:t>in. Z</a:t>
              </a:r>
              <a:r>
                <a:rPr kumimoji="1" lang="en-US" altLang="zh-TW" baseline="-25000" dirty="0"/>
                <a:t>0</a:t>
              </a:r>
              <a:r>
                <a:rPr kumimoji="1" lang="en-US" altLang="zh-TW" dirty="0"/>
                <a:t>=50 </a:t>
              </a:r>
              <a:r>
                <a:rPr kumimoji="1" lang="zh-TW" altLang="en-US" dirty="0">
                  <a:sym typeface="Symbol" pitchFamily="18" charset="2"/>
                </a:rPr>
                <a:t></a:t>
              </a:r>
              <a:r>
                <a:rPr kumimoji="1" lang="en-US" altLang="zh-TW" dirty="0"/>
                <a:t> </a:t>
              </a:r>
            </a:p>
          </p:txBody>
        </p:sp>
        <p:sp>
          <p:nvSpPr>
            <p:cNvPr id="26637" name="Freeform 10"/>
            <p:cNvSpPr>
              <a:spLocks/>
            </p:cNvSpPr>
            <p:nvPr/>
          </p:nvSpPr>
          <p:spPr bwMode="auto">
            <a:xfrm>
              <a:off x="624" y="2832"/>
              <a:ext cx="960" cy="384"/>
            </a:xfrm>
            <a:custGeom>
              <a:avLst/>
              <a:gdLst>
                <a:gd name="T0" fmla="*/ 960 w 960"/>
                <a:gd name="T1" fmla="*/ 144 h 384"/>
                <a:gd name="T2" fmla="*/ 720 w 960"/>
                <a:gd name="T3" fmla="*/ 144 h 384"/>
                <a:gd name="T4" fmla="*/ 672 w 960"/>
                <a:gd name="T5" fmla="*/ 48 h 384"/>
                <a:gd name="T6" fmla="*/ 576 w 960"/>
                <a:gd name="T7" fmla="*/ 192 h 384"/>
                <a:gd name="T8" fmla="*/ 480 w 960"/>
                <a:gd name="T9" fmla="*/ 0 h 384"/>
                <a:gd name="T10" fmla="*/ 384 w 960"/>
                <a:gd name="T11" fmla="*/ 192 h 384"/>
                <a:gd name="T12" fmla="*/ 288 w 960"/>
                <a:gd name="T13" fmla="*/ 0 h 384"/>
                <a:gd name="T14" fmla="*/ 192 w 960"/>
                <a:gd name="T15" fmla="*/ 192 h 384"/>
                <a:gd name="T16" fmla="*/ 144 w 960"/>
                <a:gd name="T17" fmla="*/ 0 h 384"/>
                <a:gd name="T18" fmla="*/ 96 w 960"/>
                <a:gd name="T19" fmla="*/ 144 h 384"/>
                <a:gd name="T20" fmla="*/ 0 w 960"/>
                <a:gd name="T21" fmla="*/ 144 h 384"/>
                <a:gd name="T22" fmla="*/ 0 w 960"/>
                <a:gd name="T23" fmla="*/ 38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0" h="384">
                  <a:moveTo>
                    <a:pt x="960" y="144"/>
                  </a:moveTo>
                  <a:lnTo>
                    <a:pt x="720" y="144"/>
                  </a:lnTo>
                  <a:lnTo>
                    <a:pt x="672" y="48"/>
                  </a:lnTo>
                  <a:lnTo>
                    <a:pt x="576" y="192"/>
                  </a:lnTo>
                  <a:lnTo>
                    <a:pt x="480" y="0"/>
                  </a:lnTo>
                  <a:lnTo>
                    <a:pt x="384" y="192"/>
                  </a:lnTo>
                  <a:lnTo>
                    <a:pt x="288" y="0"/>
                  </a:lnTo>
                  <a:lnTo>
                    <a:pt x="192" y="192"/>
                  </a:lnTo>
                  <a:lnTo>
                    <a:pt x="144" y="0"/>
                  </a:lnTo>
                  <a:lnTo>
                    <a:pt x="96" y="144"/>
                  </a:lnTo>
                  <a:lnTo>
                    <a:pt x="0" y="144"/>
                  </a:lnTo>
                  <a:lnTo>
                    <a:pt x="0" y="384"/>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8" name="Oval 11"/>
            <p:cNvSpPr>
              <a:spLocks noChangeArrowheads="1"/>
            </p:cNvSpPr>
            <p:nvPr/>
          </p:nvSpPr>
          <p:spPr bwMode="auto">
            <a:xfrm>
              <a:off x="336" y="3216"/>
              <a:ext cx="576"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26639" name="Line 12"/>
            <p:cNvSpPr>
              <a:spLocks noChangeShapeType="1"/>
            </p:cNvSpPr>
            <p:nvPr/>
          </p:nvSpPr>
          <p:spPr bwMode="auto">
            <a:xfrm>
              <a:off x="624" y="3600"/>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0" name="Text Box 13"/>
            <p:cNvSpPr txBox="1">
              <a:spLocks noChangeArrowheads="1"/>
            </p:cNvSpPr>
            <p:nvPr/>
          </p:nvSpPr>
          <p:spPr bwMode="auto">
            <a:xfrm>
              <a:off x="422" y="3242"/>
              <a:ext cx="7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a:t>1</a:t>
              </a:r>
              <a:r>
                <a:rPr kumimoji="1" lang="en-US" altLang="zh-TW"/>
                <a:t>V step</a:t>
              </a:r>
            </a:p>
          </p:txBody>
        </p:sp>
        <p:sp>
          <p:nvSpPr>
            <p:cNvPr id="26641" name="Text Box 14"/>
            <p:cNvSpPr txBox="1">
              <a:spLocks noChangeArrowheads="1"/>
            </p:cNvSpPr>
            <p:nvPr/>
          </p:nvSpPr>
          <p:spPr bwMode="auto">
            <a:xfrm>
              <a:off x="662" y="2422"/>
              <a:ext cx="3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a:t>9</a:t>
              </a:r>
              <a:r>
                <a:rPr kumimoji="1" lang="zh-TW" altLang="en-US">
                  <a:sym typeface="Symbol" pitchFamily="18" charset="2"/>
                </a:rPr>
                <a:t></a:t>
              </a:r>
              <a:endParaRPr kumimoji="1" lang="zh-TW" altLang="en-US"/>
            </a:p>
          </p:txBody>
        </p:sp>
        <p:sp>
          <p:nvSpPr>
            <p:cNvPr id="26642" name="Text Box 15"/>
            <p:cNvSpPr txBox="1">
              <a:spLocks noChangeArrowheads="1"/>
            </p:cNvSpPr>
            <p:nvPr/>
          </p:nvSpPr>
          <p:spPr bwMode="auto">
            <a:xfrm>
              <a:off x="1872" y="2880"/>
              <a:ext cx="1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Transmission line</a:t>
              </a:r>
            </a:p>
          </p:txBody>
        </p:sp>
        <p:sp>
          <p:nvSpPr>
            <p:cNvPr id="26643" name="Line 16"/>
            <p:cNvSpPr>
              <a:spLocks noChangeShapeType="1"/>
            </p:cNvSpPr>
            <p:nvPr/>
          </p:nvSpPr>
          <p:spPr bwMode="auto">
            <a:xfrm>
              <a:off x="1882" y="3190"/>
              <a:ext cx="144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4" name="Freeform 17"/>
            <p:cNvSpPr>
              <a:spLocks/>
            </p:cNvSpPr>
            <p:nvPr/>
          </p:nvSpPr>
          <p:spPr bwMode="auto">
            <a:xfrm>
              <a:off x="3648" y="2496"/>
              <a:ext cx="1488" cy="288"/>
            </a:xfrm>
            <a:custGeom>
              <a:avLst/>
              <a:gdLst>
                <a:gd name="T0" fmla="*/ 0 w 1488"/>
                <a:gd name="T1" fmla="*/ 2539 h 152"/>
                <a:gd name="T2" fmla="*/ 672 w 1488"/>
                <a:gd name="T3" fmla="*/ 189 h 152"/>
                <a:gd name="T4" fmla="*/ 1488 w 1488"/>
                <a:gd name="T5" fmla="*/ 3716 h 152"/>
                <a:gd name="T6" fmla="*/ 0 60000 65536"/>
                <a:gd name="T7" fmla="*/ 0 60000 65536"/>
                <a:gd name="T8" fmla="*/ 0 60000 65536"/>
              </a:gdLst>
              <a:ahLst/>
              <a:cxnLst>
                <a:cxn ang="T6">
                  <a:pos x="T0" y="T1"/>
                </a:cxn>
                <a:cxn ang="T7">
                  <a:pos x="T2" y="T3"/>
                </a:cxn>
                <a:cxn ang="T8">
                  <a:pos x="T4" y="T5"/>
                </a:cxn>
              </a:cxnLst>
              <a:rect l="0" t="0" r="r" b="b"/>
              <a:pathLst>
                <a:path w="1488" h="152">
                  <a:moveTo>
                    <a:pt x="0" y="104"/>
                  </a:moveTo>
                  <a:cubicBezTo>
                    <a:pt x="212" y="52"/>
                    <a:pt x="424" y="0"/>
                    <a:pt x="672" y="8"/>
                  </a:cubicBezTo>
                  <a:cubicBezTo>
                    <a:pt x="920" y="16"/>
                    <a:pt x="1204" y="84"/>
                    <a:pt x="1488" y="152"/>
                  </a:cubicBezTo>
                </a:path>
              </a:pathLst>
            </a:custGeom>
            <a:noFill/>
            <a:ln w="38100"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5" name="Text Box 18"/>
            <p:cNvSpPr txBox="1">
              <a:spLocks noChangeArrowheads="1"/>
            </p:cNvSpPr>
            <p:nvPr/>
          </p:nvSpPr>
          <p:spPr bwMode="auto">
            <a:xfrm>
              <a:off x="4416" y="2692"/>
              <a:ext cx="21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lang="en-US" altLang="zh-TW" sz="2000">
                  <a:solidFill>
                    <a:srgbClr val="FF0066"/>
                  </a:solidFill>
                </a:rPr>
                <a:t>T</a:t>
              </a:r>
              <a:endParaRPr lang="en-US" altLang="zh-TW" sz="2000"/>
            </a:p>
          </p:txBody>
        </p:sp>
        <p:sp>
          <p:nvSpPr>
            <p:cNvPr id="26646" name="Text Box 19"/>
            <p:cNvSpPr txBox="1">
              <a:spLocks noChangeArrowheads="1"/>
            </p:cNvSpPr>
            <p:nvPr/>
          </p:nvSpPr>
          <p:spPr bwMode="auto">
            <a:xfrm>
              <a:off x="3744" y="3504"/>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solidFill>
                    <a:srgbClr val="3333CC"/>
                  </a:solidFill>
                </a:rPr>
                <a:t>R</a:t>
              </a:r>
              <a:r>
                <a:rPr kumimoji="1" lang="en-US" altLang="zh-TW" baseline="-25000">
                  <a:solidFill>
                    <a:srgbClr val="3333CC"/>
                  </a:solidFill>
                </a:rPr>
                <a:t>2 </a:t>
              </a:r>
              <a:endParaRPr lang="en-US" altLang="zh-TW" sz="2000">
                <a:solidFill>
                  <a:srgbClr val="3333CC"/>
                </a:solidFill>
                <a:sym typeface="Symbol" pitchFamily="18" charset="2"/>
              </a:endParaRPr>
            </a:p>
          </p:txBody>
        </p:sp>
        <p:sp>
          <p:nvSpPr>
            <p:cNvPr id="26647" name="Freeform 20"/>
            <p:cNvSpPr>
              <a:spLocks/>
            </p:cNvSpPr>
            <p:nvPr/>
          </p:nvSpPr>
          <p:spPr bwMode="auto">
            <a:xfrm>
              <a:off x="3744" y="3504"/>
              <a:ext cx="624" cy="384"/>
            </a:xfrm>
            <a:custGeom>
              <a:avLst/>
              <a:gdLst>
                <a:gd name="T0" fmla="*/ 0 w 648"/>
                <a:gd name="T1" fmla="*/ 1536 h 192"/>
                <a:gd name="T2" fmla="*/ 318 w 648"/>
                <a:gd name="T3" fmla="*/ 0 h 192"/>
                <a:gd name="T4" fmla="*/ 517 w 648"/>
                <a:gd name="T5" fmla="*/ 1536 h 192"/>
                <a:gd name="T6" fmla="*/ 437 w 648"/>
                <a:gd name="T7" fmla="*/ 4608 h 192"/>
                <a:gd name="T8" fmla="*/ 198 w 648"/>
                <a:gd name="T9" fmla="*/ 6144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8" h="192">
                  <a:moveTo>
                    <a:pt x="0" y="48"/>
                  </a:moveTo>
                  <a:cubicBezTo>
                    <a:pt x="140" y="24"/>
                    <a:pt x="280" y="0"/>
                    <a:pt x="384" y="0"/>
                  </a:cubicBezTo>
                  <a:cubicBezTo>
                    <a:pt x="488" y="0"/>
                    <a:pt x="600" y="24"/>
                    <a:pt x="624" y="48"/>
                  </a:cubicBezTo>
                  <a:cubicBezTo>
                    <a:pt x="648" y="72"/>
                    <a:pt x="592" y="120"/>
                    <a:pt x="528" y="144"/>
                  </a:cubicBezTo>
                  <a:cubicBezTo>
                    <a:pt x="464" y="168"/>
                    <a:pt x="352" y="180"/>
                    <a:pt x="240" y="192"/>
                  </a:cubicBezTo>
                </a:path>
              </a:pathLst>
            </a:custGeom>
            <a:noFill/>
            <a:ln w="9525" cap="flat" cmpd="sng">
              <a:solidFill>
                <a:srgbClr val="33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8" name="Freeform 21"/>
            <p:cNvSpPr>
              <a:spLocks/>
            </p:cNvSpPr>
            <p:nvPr/>
          </p:nvSpPr>
          <p:spPr bwMode="auto">
            <a:xfrm>
              <a:off x="1488" y="2736"/>
              <a:ext cx="336" cy="144"/>
            </a:xfrm>
            <a:custGeom>
              <a:avLst/>
              <a:gdLst>
                <a:gd name="T0" fmla="*/ 0 w 336"/>
                <a:gd name="T1" fmla="*/ 144 h 144"/>
                <a:gd name="T2" fmla="*/ 96 w 336"/>
                <a:gd name="T3" fmla="*/ 0 h 144"/>
                <a:gd name="T4" fmla="*/ 336 w 336"/>
                <a:gd name="T5" fmla="*/ 144 h 144"/>
                <a:gd name="T6" fmla="*/ 0 60000 65536"/>
                <a:gd name="T7" fmla="*/ 0 60000 65536"/>
                <a:gd name="T8" fmla="*/ 0 60000 65536"/>
              </a:gdLst>
              <a:ahLst/>
              <a:cxnLst>
                <a:cxn ang="T6">
                  <a:pos x="T0" y="T1"/>
                </a:cxn>
                <a:cxn ang="T7">
                  <a:pos x="T2" y="T3"/>
                </a:cxn>
                <a:cxn ang="T8">
                  <a:pos x="T4" y="T5"/>
                </a:cxn>
              </a:cxnLst>
              <a:rect l="0" t="0" r="r" b="b"/>
              <a:pathLst>
                <a:path w="336" h="144">
                  <a:moveTo>
                    <a:pt x="0" y="144"/>
                  </a:moveTo>
                  <a:cubicBezTo>
                    <a:pt x="20" y="72"/>
                    <a:pt x="40" y="0"/>
                    <a:pt x="96" y="0"/>
                  </a:cubicBezTo>
                  <a:cubicBezTo>
                    <a:pt x="152" y="0"/>
                    <a:pt x="244" y="72"/>
                    <a:pt x="336" y="144"/>
                  </a:cubicBezTo>
                </a:path>
              </a:pathLst>
            </a:custGeom>
            <a:noFill/>
            <a:ln w="38100" cap="flat" cmpd="sng">
              <a:solidFill>
                <a:srgbClr val="AD33A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9" name="Text Box 22"/>
            <p:cNvSpPr txBox="1">
              <a:spLocks noChangeArrowheads="1"/>
            </p:cNvSpPr>
            <p:nvPr/>
          </p:nvSpPr>
          <p:spPr bwMode="auto">
            <a:xfrm>
              <a:off x="1152" y="2452"/>
              <a:ext cx="238" cy="256"/>
            </a:xfrm>
            <a:prstGeom prst="rect">
              <a:avLst/>
            </a:prstGeom>
            <a:noFill/>
            <a:ln w="9525">
              <a:solidFill>
                <a:srgbClr val="AD33A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lang="en-US" altLang="zh-TW" sz="2000">
                  <a:solidFill>
                    <a:srgbClr val="AD33A1"/>
                  </a:solidFill>
                </a:rPr>
                <a:t>A</a:t>
              </a:r>
              <a:endParaRPr lang="zh-TW" altLang="en-US" sz="2000"/>
            </a:p>
          </p:txBody>
        </p:sp>
        <p:sp>
          <p:nvSpPr>
            <p:cNvPr id="26650" name="Freeform 23"/>
            <p:cNvSpPr>
              <a:spLocks/>
            </p:cNvSpPr>
            <p:nvPr/>
          </p:nvSpPr>
          <p:spPr bwMode="auto">
            <a:xfrm>
              <a:off x="1248" y="3360"/>
              <a:ext cx="336" cy="344"/>
            </a:xfrm>
            <a:custGeom>
              <a:avLst/>
              <a:gdLst>
                <a:gd name="T0" fmla="*/ 336 w 336"/>
                <a:gd name="T1" fmla="*/ 56 h 344"/>
                <a:gd name="T2" fmla="*/ 96 w 336"/>
                <a:gd name="T3" fmla="*/ 8 h 344"/>
                <a:gd name="T4" fmla="*/ 0 w 336"/>
                <a:gd name="T5" fmla="*/ 104 h 344"/>
                <a:gd name="T6" fmla="*/ 96 w 336"/>
                <a:gd name="T7" fmla="*/ 296 h 344"/>
                <a:gd name="T8" fmla="*/ 336 w 336"/>
                <a:gd name="T9" fmla="*/ 344 h 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44">
                  <a:moveTo>
                    <a:pt x="336" y="56"/>
                  </a:moveTo>
                  <a:cubicBezTo>
                    <a:pt x="244" y="28"/>
                    <a:pt x="152" y="0"/>
                    <a:pt x="96" y="8"/>
                  </a:cubicBezTo>
                  <a:cubicBezTo>
                    <a:pt x="40" y="16"/>
                    <a:pt x="0" y="56"/>
                    <a:pt x="0" y="104"/>
                  </a:cubicBezTo>
                  <a:cubicBezTo>
                    <a:pt x="0" y="152"/>
                    <a:pt x="40" y="256"/>
                    <a:pt x="96" y="296"/>
                  </a:cubicBezTo>
                  <a:cubicBezTo>
                    <a:pt x="152" y="336"/>
                    <a:pt x="244" y="340"/>
                    <a:pt x="336" y="344"/>
                  </a:cubicBezTo>
                </a:path>
              </a:pathLst>
            </a:cu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1" name="Text Box 24"/>
            <p:cNvSpPr txBox="1">
              <a:spLocks noChangeArrowheads="1"/>
            </p:cNvSpPr>
            <p:nvPr/>
          </p:nvSpPr>
          <p:spPr bwMode="auto">
            <a:xfrm>
              <a:off x="1296" y="3360"/>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solidFill>
                    <a:srgbClr val="000000"/>
                  </a:solidFill>
                </a:rPr>
                <a:t>R</a:t>
              </a:r>
              <a:r>
                <a:rPr kumimoji="1" lang="en-US" altLang="zh-TW" baseline="-25000">
                  <a:solidFill>
                    <a:srgbClr val="000000"/>
                  </a:solidFill>
                </a:rPr>
                <a:t>1 </a:t>
              </a:r>
              <a:endParaRPr lang="en-US" altLang="zh-TW" sz="2000">
                <a:solidFill>
                  <a:srgbClr val="3333CC"/>
                </a:solidFill>
                <a:sym typeface="Symbol" pitchFamily="18" charset="2"/>
              </a:endParaRPr>
            </a:p>
          </p:txBody>
        </p:sp>
      </p:grpSp>
      <p:sp>
        <p:nvSpPr>
          <p:cNvPr id="26631" name="Text Box 25"/>
          <p:cNvSpPr txBox="1">
            <a:spLocks noChangeArrowheads="1"/>
          </p:cNvSpPr>
          <p:nvPr/>
        </p:nvSpPr>
        <p:spPr bwMode="auto">
          <a:xfrm>
            <a:off x="6537325" y="163513"/>
            <a:ext cx="2393950" cy="952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en-US" sz="1400"/>
              <a:t>A= Input acceptance func.</a:t>
            </a:r>
          </a:p>
          <a:p>
            <a:r>
              <a:rPr lang="en-US" altLang="en-US" sz="1400"/>
              <a:t>T=Output transmission func.</a:t>
            </a:r>
          </a:p>
          <a:p>
            <a:r>
              <a:rPr lang="en-US" altLang="en-US" sz="1400"/>
              <a:t>R2=load-end reflective coef.</a:t>
            </a:r>
          </a:p>
          <a:p>
            <a:r>
              <a:rPr lang="en-US" altLang="en-US" sz="1400"/>
              <a:t>R1=source-end reflective coef.</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2"/>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27651" name="Slide Number Placeholder 3"/>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343FB1D7-1D6C-4DF7-9A43-597BDFEC3177}" type="slidenum">
              <a:rPr lang="zh-TW" altLang="en-US" sz="1400">
                <a:solidFill>
                  <a:schemeClr val="bg2"/>
                </a:solidFill>
              </a:rPr>
              <a:pPr/>
              <a:t>31</a:t>
            </a:fld>
            <a:endParaRPr lang="en-US" altLang="zh-TW" sz="1400">
              <a:solidFill>
                <a:schemeClr val="bg2"/>
              </a:solidFill>
            </a:endParaRPr>
          </a:p>
        </p:txBody>
      </p:sp>
      <p:pic>
        <p:nvPicPr>
          <p:cNvPr id="27652" name="Picture 2" descr="txref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838200"/>
            <a:ext cx="8693150"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Line 3"/>
          <p:cNvSpPr>
            <a:spLocks noChangeShapeType="1"/>
          </p:cNvSpPr>
          <p:nvPr/>
        </p:nvSpPr>
        <p:spPr bwMode="auto">
          <a:xfrm>
            <a:off x="1905000" y="1143000"/>
            <a:ext cx="2438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Text Box 4"/>
          <p:cNvSpPr txBox="1">
            <a:spLocks noChangeArrowheads="1"/>
          </p:cNvSpPr>
          <p:nvPr/>
        </p:nvSpPr>
        <p:spPr bwMode="auto">
          <a:xfrm>
            <a:off x="457200" y="-34925"/>
            <a:ext cx="36147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Delay=Tp=180ps/in</a:t>
            </a:r>
          </a:p>
          <a:p>
            <a:pPr eaLnBrk="1" hangingPunct="1"/>
            <a:r>
              <a:rPr kumimoji="1" lang="en-US" altLang="zh-TW"/>
              <a:t>15in =&gt; T</a:t>
            </a:r>
            <a:r>
              <a:rPr kumimoji="1" lang="en-US" altLang="zh-TW" baseline="-25000"/>
              <a:t>delay</a:t>
            </a:r>
            <a:r>
              <a:rPr kumimoji="1" lang="en-US" altLang="zh-TW"/>
              <a:t>= 2700ps</a:t>
            </a:r>
          </a:p>
        </p:txBody>
      </p:sp>
      <p:sp>
        <p:nvSpPr>
          <p:cNvPr id="27655" name="Freeform 5"/>
          <p:cNvSpPr>
            <a:spLocks/>
          </p:cNvSpPr>
          <p:nvPr/>
        </p:nvSpPr>
        <p:spPr bwMode="auto">
          <a:xfrm>
            <a:off x="3429000" y="419100"/>
            <a:ext cx="381000" cy="647700"/>
          </a:xfrm>
          <a:custGeom>
            <a:avLst/>
            <a:gdLst>
              <a:gd name="T0" fmla="*/ 0 w 240"/>
              <a:gd name="T1" fmla="*/ 2147483647 h 408"/>
              <a:gd name="T2" fmla="*/ 2147483647 w 240"/>
              <a:gd name="T3" fmla="*/ 2147483647 h 408"/>
              <a:gd name="T4" fmla="*/ 2147483647 w 240"/>
              <a:gd name="T5" fmla="*/ 2147483647 h 408"/>
              <a:gd name="T6" fmla="*/ 2147483647 w 240"/>
              <a:gd name="T7" fmla="*/ 2147483647 h 4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408">
                <a:moveTo>
                  <a:pt x="0" y="72"/>
                </a:moveTo>
                <a:cubicBezTo>
                  <a:pt x="4" y="36"/>
                  <a:pt x="8" y="0"/>
                  <a:pt x="48" y="24"/>
                </a:cubicBezTo>
                <a:cubicBezTo>
                  <a:pt x="88" y="48"/>
                  <a:pt x="240" y="152"/>
                  <a:pt x="240" y="216"/>
                </a:cubicBezTo>
                <a:cubicBezTo>
                  <a:pt x="240" y="280"/>
                  <a:pt x="144" y="344"/>
                  <a:pt x="48" y="408"/>
                </a:cubicBezTo>
              </a:path>
            </a:pathLst>
          </a:custGeom>
          <a:noFill/>
          <a:ln w="9525"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Text Box 7"/>
          <p:cNvSpPr txBox="1">
            <a:spLocks noChangeArrowheads="1"/>
          </p:cNvSpPr>
          <p:nvPr/>
        </p:nvSpPr>
        <p:spPr bwMode="auto">
          <a:xfrm>
            <a:off x="5013325" y="-34925"/>
            <a:ext cx="1276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a:t>From [1]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26627"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15797BD9-241B-4430-A6C8-4A4908F9CE65}" type="slidenum">
              <a:rPr lang="zh-TW" altLang="en-US" sz="1400">
                <a:solidFill>
                  <a:schemeClr val="bg2"/>
                </a:solidFill>
              </a:rPr>
              <a:pPr/>
              <a:t>32</a:t>
            </a:fld>
            <a:endParaRPr lang="en-US" altLang="zh-TW" sz="1400">
              <a:solidFill>
                <a:schemeClr val="bg2"/>
              </a:solidFill>
            </a:endParaRPr>
          </a:p>
        </p:txBody>
      </p:sp>
      <p:sp>
        <p:nvSpPr>
          <p:cNvPr id="26628" name="Rectangle 2"/>
          <p:cNvSpPr>
            <a:spLocks noGrp="1" noChangeArrowheads="1"/>
          </p:cNvSpPr>
          <p:nvPr>
            <p:ph type="title"/>
          </p:nvPr>
        </p:nvSpPr>
        <p:spPr>
          <a:xfrm>
            <a:off x="609600" y="304800"/>
            <a:ext cx="7772400" cy="533400"/>
          </a:xfrm>
        </p:spPr>
        <p:txBody>
          <a:bodyPr/>
          <a:lstStyle/>
          <a:p>
            <a:r>
              <a:rPr lang="en-US" altLang="zh-TW" sz="2400" dirty="0" smtClean="0"/>
              <a:t>Exercise 6 : Calculate the following values, plot the figure similar to that in the previous example. </a:t>
            </a:r>
          </a:p>
        </p:txBody>
      </p:sp>
      <p:sp>
        <p:nvSpPr>
          <p:cNvPr id="26629" name="Rectangle 3"/>
          <p:cNvSpPr>
            <a:spLocks noGrp="1" noChangeArrowheads="1"/>
          </p:cNvSpPr>
          <p:nvPr>
            <p:ph type="body" idx="1"/>
          </p:nvPr>
        </p:nvSpPr>
        <p:spPr>
          <a:xfrm>
            <a:off x="533400" y="796925"/>
            <a:ext cx="7772400" cy="3048000"/>
          </a:xfrm>
        </p:spPr>
        <p:txBody>
          <a:bodyPr/>
          <a:lstStyle/>
          <a:p>
            <a:pPr>
              <a:lnSpc>
                <a:spcPct val="90000"/>
              </a:lnSpc>
            </a:pPr>
            <a:r>
              <a:rPr lang="en-US" altLang="zh-TW" sz="2400" dirty="0" smtClean="0"/>
              <a:t>A=Z</a:t>
            </a:r>
            <a:r>
              <a:rPr lang="en-US" altLang="zh-TW" sz="2400" baseline="-25000" dirty="0" smtClean="0"/>
              <a:t>0 </a:t>
            </a:r>
            <a:r>
              <a:rPr lang="en-US" altLang="zh-TW" sz="2400" dirty="0" smtClean="0"/>
              <a:t>/[Z</a:t>
            </a:r>
            <a:r>
              <a:rPr lang="en-US" altLang="zh-TW" sz="2400" baseline="-25000" dirty="0" smtClean="0"/>
              <a:t>s</a:t>
            </a:r>
            <a:r>
              <a:rPr lang="en-US" altLang="zh-TW" sz="2400" dirty="0" smtClean="0"/>
              <a:t>+Z</a:t>
            </a:r>
            <a:r>
              <a:rPr lang="en-US" altLang="zh-TW" sz="2400" baseline="-25000" dirty="0" smtClean="0"/>
              <a:t>0 </a:t>
            </a:r>
            <a:r>
              <a:rPr lang="en-US" altLang="zh-TW" sz="2400" dirty="0" smtClean="0"/>
              <a:t>]=?</a:t>
            </a:r>
          </a:p>
          <a:p>
            <a:pPr>
              <a:lnSpc>
                <a:spcPct val="90000"/>
              </a:lnSpc>
            </a:pPr>
            <a:r>
              <a:rPr lang="en-US" altLang="zh-TW" sz="2400" dirty="0" smtClean="0"/>
              <a:t>T=2Z</a:t>
            </a:r>
            <a:r>
              <a:rPr lang="en-US" altLang="zh-TW" sz="2400" baseline="-25000" dirty="0" smtClean="0"/>
              <a:t>L</a:t>
            </a:r>
            <a:r>
              <a:rPr lang="en-US" altLang="zh-TW" sz="2400" dirty="0" smtClean="0"/>
              <a:t>/[Z</a:t>
            </a:r>
            <a:r>
              <a:rPr lang="en-US" altLang="zh-TW" sz="2400" baseline="-25000" dirty="0" smtClean="0"/>
              <a:t>L</a:t>
            </a:r>
            <a:r>
              <a:rPr lang="en-US" altLang="zh-TW" sz="2400" dirty="0" smtClean="0"/>
              <a:t>+Z</a:t>
            </a:r>
            <a:r>
              <a:rPr lang="en-US" altLang="zh-TW" sz="2400" baseline="-25000" dirty="0" smtClean="0"/>
              <a:t>0</a:t>
            </a:r>
            <a:r>
              <a:rPr lang="en-US" altLang="zh-TW" sz="2400" dirty="0" smtClean="0"/>
              <a:t>]=?</a:t>
            </a:r>
          </a:p>
          <a:p>
            <a:pPr>
              <a:lnSpc>
                <a:spcPct val="90000"/>
              </a:lnSpc>
            </a:pPr>
            <a:r>
              <a:rPr lang="en-US" altLang="zh-TW" sz="2400" dirty="0" smtClean="0">
                <a:sym typeface="Symbol" pitchFamily="18" charset="2"/>
              </a:rPr>
              <a:t>R</a:t>
            </a:r>
            <a:r>
              <a:rPr lang="en-US" altLang="zh-TW" sz="2400" baseline="-25000" dirty="0" smtClean="0">
                <a:sym typeface="Symbol" pitchFamily="18" charset="2"/>
              </a:rPr>
              <a:t>2</a:t>
            </a:r>
            <a:r>
              <a:rPr lang="en-US" altLang="zh-TW" sz="2400" dirty="0" smtClean="0"/>
              <a:t>=[Z</a:t>
            </a:r>
            <a:r>
              <a:rPr lang="en-US" altLang="zh-TW" sz="2400" baseline="-25000" dirty="0" smtClean="0"/>
              <a:t>L</a:t>
            </a:r>
            <a:r>
              <a:rPr lang="en-US" altLang="zh-TW" sz="2400" dirty="0" smtClean="0"/>
              <a:t>-Z</a:t>
            </a:r>
            <a:r>
              <a:rPr lang="en-US" altLang="zh-TW" sz="2400" baseline="-25000" dirty="0" smtClean="0"/>
              <a:t>0</a:t>
            </a:r>
            <a:r>
              <a:rPr lang="en-US" altLang="zh-TW" sz="2400" dirty="0" smtClean="0"/>
              <a:t>]/[Z</a:t>
            </a:r>
            <a:r>
              <a:rPr lang="en-US" altLang="zh-TW" sz="2400" baseline="-25000" dirty="0" smtClean="0"/>
              <a:t>L</a:t>
            </a:r>
            <a:r>
              <a:rPr lang="en-US" altLang="zh-TW" sz="2400" dirty="0" smtClean="0"/>
              <a:t>+Z</a:t>
            </a:r>
            <a:r>
              <a:rPr lang="en-US" altLang="zh-TW" sz="2400" baseline="-25000" dirty="0" smtClean="0"/>
              <a:t>0</a:t>
            </a:r>
            <a:r>
              <a:rPr lang="en-US" altLang="zh-TW" sz="2400" dirty="0" smtClean="0"/>
              <a:t>)]</a:t>
            </a:r>
          </a:p>
          <a:p>
            <a:pPr>
              <a:lnSpc>
                <a:spcPct val="90000"/>
              </a:lnSpc>
            </a:pPr>
            <a:r>
              <a:rPr lang="en-US" altLang="zh-TW" sz="2400" dirty="0" smtClean="0"/>
              <a:t>          = load-end reflective </a:t>
            </a:r>
            <a:r>
              <a:rPr lang="en-US" altLang="zh-TW" sz="2400" dirty="0" err="1" smtClean="0"/>
              <a:t>coef</a:t>
            </a:r>
            <a:r>
              <a:rPr lang="en-US" altLang="zh-TW" sz="2400" dirty="0" smtClean="0"/>
              <a:t>.=?</a:t>
            </a:r>
          </a:p>
          <a:p>
            <a:pPr>
              <a:lnSpc>
                <a:spcPct val="90000"/>
              </a:lnSpc>
            </a:pPr>
            <a:r>
              <a:rPr lang="en-US" altLang="zh-TW" sz="2400" dirty="0" smtClean="0">
                <a:sym typeface="Symbol" pitchFamily="18" charset="2"/>
              </a:rPr>
              <a:t>R</a:t>
            </a:r>
            <a:r>
              <a:rPr lang="en-US" altLang="zh-TW" sz="2400" baseline="-25000" dirty="0" smtClean="0">
                <a:sym typeface="Symbol" pitchFamily="18" charset="2"/>
              </a:rPr>
              <a:t>1</a:t>
            </a:r>
            <a:r>
              <a:rPr lang="en-US" altLang="zh-TW" sz="2400" dirty="0" smtClean="0"/>
              <a:t>=[Z</a:t>
            </a:r>
            <a:r>
              <a:rPr lang="en-US" altLang="zh-TW" sz="2400" baseline="-25000" dirty="0" smtClean="0"/>
              <a:t>S</a:t>
            </a:r>
            <a:r>
              <a:rPr lang="en-US" altLang="zh-TW" sz="2400" dirty="0" smtClean="0"/>
              <a:t>-Z</a:t>
            </a:r>
            <a:r>
              <a:rPr lang="en-US" altLang="zh-TW" sz="2400" baseline="-25000" dirty="0" smtClean="0"/>
              <a:t>0 </a:t>
            </a:r>
            <a:r>
              <a:rPr lang="en-US" altLang="zh-TW" sz="2400" dirty="0" smtClean="0"/>
              <a:t>]/[Z</a:t>
            </a:r>
            <a:r>
              <a:rPr lang="en-US" altLang="zh-TW" sz="2400" baseline="-25000" dirty="0" smtClean="0"/>
              <a:t>S</a:t>
            </a:r>
            <a:r>
              <a:rPr lang="en-US" altLang="zh-TW" sz="2400" dirty="0" smtClean="0"/>
              <a:t>+Z</a:t>
            </a:r>
            <a:r>
              <a:rPr lang="en-US" altLang="zh-TW" sz="2400" baseline="-25000" dirty="0" smtClean="0"/>
              <a:t>0</a:t>
            </a:r>
            <a:r>
              <a:rPr lang="en-US" altLang="zh-TW" sz="2400" dirty="0" smtClean="0"/>
              <a:t>]</a:t>
            </a:r>
          </a:p>
          <a:p>
            <a:pPr>
              <a:lnSpc>
                <a:spcPct val="90000"/>
              </a:lnSpc>
            </a:pPr>
            <a:r>
              <a:rPr lang="en-US" altLang="zh-TW" sz="2400" dirty="0" smtClean="0"/>
              <a:t>          =Source-end reflective </a:t>
            </a:r>
            <a:r>
              <a:rPr lang="en-US" altLang="zh-TW" sz="2400" dirty="0" err="1" smtClean="0"/>
              <a:t>coef</a:t>
            </a:r>
            <a:r>
              <a:rPr lang="en-US" altLang="zh-TW" sz="2400" dirty="0" smtClean="0"/>
              <a:t>.=?</a:t>
            </a:r>
          </a:p>
          <a:p>
            <a:pPr>
              <a:lnSpc>
                <a:spcPct val="90000"/>
              </a:lnSpc>
            </a:pPr>
            <a:r>
              <a:rPr lang="en-US" altLang="zh-TW" sz="2400" dirty="0" smtClean="0"/>
              <a:t>H=Line transfer characteristic</a:t>
            </a:r>
            <a:r>
              <a:rPr lang="en-US" altLang="zh-TW" sz="2400" dirty="0" smtClean="0">
                <a:sym typeface="Symbol" pitchFamily="18" charset="2"/>
              </a:rPr>
              <a:t></a:t>
            </a:r>
            <a:r>
              <a:rPr lang="en-US" altLang="zh-TW" sz="2400" dirty="0"/>
              <a:t>0.95(some loss for many reasons: such as resistance and frequency responses)</a:t>
            </a:r>
            <a:endParaRPr lang="en-US" altLang="zh-TW" sz="3600" dirty="0"/>
          </a:p>
          <a:p>
            <a:pPr marL="0" indent="0">
              <a:lnSpc>
                <a:spcPct val="90000"/>
              </a:lnSpc>
              <a:buNone/>
            </a:pPr>
            <a:r>
              <a:rPr lang="en-US" altLang="zh-TW" sz="2400" dirty="0" smtClean="0"/>
              <a:t> </a:t>
            </a:r>
            <a:endParaRPr lang="en-US" altLang="zh-TW" sz="3600" dirty="0" smtClean="0"/>
          </a:p>
          <a:p>
            <a:pPr>
              <a:lnSpc>
                <a:spcPct val="90000"/>
              </a:lnSpc>
            </a:pPr>
            <a:endParaRPr lang="en-US" altLang="zh-TW" dirty="0" smtClean="0"/>
          </a:p>
          <a:p>
            <a:pPr>
              <a:lnSpc>
                <a:spcPct val="90000"/>
              </a:lnSpc>
            </a:pPr>
            <a:endParaRPr lang="zh-TW" altLang="zh-TW" dirty="0" smtClean="0"/>
          </a:p>
        </p:txBody>
      </p:sp>
      <p:grpSp>
        <p:nvGrpSpPr>
          <p:cNvPr id="26630" name="Group 4"/>
          <p:cNvGrpSpPr>
            <a:grpSpLocks/>
          </p:cNvGrpSpPr>
          <p:nvPr/>
        </p:nvGrpSpPr>
        <p:grpSpPr bwMode="auto">
          <a:xfrm>
            <a:off x="533400" y="3768725"/>
            <a:ext cx="8183564" cy="2708275"/>
            <a:chOff x="336" y="2374"/>
            <a:chExt cx="5155" cy="1706"/>
          </a:xfrm>
        </p:grpSpPr>
        <p:sp>
          <p:nvSpPr>
            <p:cNvPr id="26632" name="Rectangle 5"/>
            <p:cNvSpPr>
              <a:spLocks noChangeArrowheads="1"/>
            </p:cNvSpPr>
            <p:nvPr/>
          </p:nvSpPr>
          <p:spPr bwMode="auto">
            <a:xfrm>
              <a:off x="1584" y="2784"/>
              <a:ext cx="2736" cy="4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26633" name="Freeform 6"/>
            <p:cNvSpPr>
              <a:spLocks/>
            </p:cNvSpPr>
            <p:nvPr/>
          </p:nvSpPr>
          <p:spPr bwMode="auto">
            <a:xfrm>
              <a:off x="4320" y="2976"/>
              <a:ext cx="528" cy="1104"/>
            </a:xfrm>
            <a:custGeom>
              <a:avLst/>
              <a:gdLst>
                <a:gd name="T0" fmla="*/ 0 w 528"/>
                <a:gd name="T1" fmla="*/ 0 h 1104"/>
                <a:gd name="T2" fmla="*/ 384 w 528"/>
                <a:gd name="T3" fmla="*/ 0 h 1104"/>
                <a:gd name="T4" fmla="*/ 384 w 528"/>
                <a:gd name="T5" fmla="*/ 240 h 1104"/>
                <a:gd name="T6" fmla="*/ 240 w 528"/>
                <a:gd name="T7" fmla="*/ 240 h 1104"/>
                <a:gd name="T8" fmla="*/ 528 w 528"/>
                <a:gd name="T9" fmla="*/ 336 h 1104"/>
                <a:gd name="T10" fmla="*/ 240 w 528"/>
                <a:gd name="T11" fmla="*/ 384 h 1104"/>
                <a:gd name="T12" fmla="*/ 528 w 528"/>
                <a:gd name="T13" fmla="*/ 480 h 1104"/>
                <a:gd name="T14" fmla="*/ 240 w 528"/>
                <a:gd name="T15" fmla="*/ 576 h 1104"/>
                <a:gd name="T16" fmla="*/ 528 w 528"/>
                <a:gd name="T17" fmla="*/ 672 h 1104"/>
                <a:gd name="T18" fmla="*/ 384 w 528"/>
                <a:gd name="T19" fmla="*/ 672 h 1104"/>
                <a:gd name="T20" fmla="*/ 384 w 528"/>
                <a:gd name="T21" fmla="*/ 1104 h 1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8" h="1104">
                  <a:moveTo>
                    <a:pt x="0" y="0"/>
                  </a:moveTo>
                  <a:lnTo>
                    <a:pt x="384" y="0"/>
                  </a:lnTo>
                  <a:lnTo>
                    <a:pt x="384" y="240"/>
                  </a:lnTo>
                  <a:lnTo>
                    <a:pt x="240" y="240"/>
                  </a:lnTo>
                  <a:lnTo>
                    <a:pt x="528" y="336"/>
                  </a:lnTo>
                  <a:lnTo>
                    <a:pt x="240" y="384"/>
                  </a:lnTo>
                  <a:lnTo>
                    <a:pt x="528" y="480"/>
                  </a:lnTo>
                  <a:lnTo>
                    <a:pt x="240" y="576"/>
                  </a:lnTo>
                  <a:lnTo>
                    <a:pt x="528" y="672"/>
                  </a:lnTo>
                  <a:lnTo>
                    <a:pt x="384" y="672"/>
                  </a:lnTo>
                  <a:lnTo>
                    <a:pt x="384" y="1104"/>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4" name="Text Box 7"/>
            <p:cNvSpPr txBox="1">
              <a:spLocks noChangeArrowheads="1"/>
            </p:cNvSpPr>
            <p:nvPr/>
          </p:nvSpPr>
          <p:spPr bwMode="auto">
            <a:xfrm>
              <a:off x="4838" y="3190"/>
              <a:ext cx="65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dirty="0" smtClean="0"/>
                <a:t>100</a:t>
              </a:r>
              <a:r>
                <a:rPr kumimoji="1" lang="zh-TW" altLang="en-US" dirty="0" smtClean="0"/>
                <a:t> </a:t>
              </a:r>
              <a:r>
                <a:rPr kumimoji="1" lang="zh-TW" altLang="en-US" dirty="0">
                  <a:sym typeface="Symbol" pitchFamily="18" charset="2"/>
                </a:rPr>
                <a:t></a:t>
              </a:r>
              <a:r>
                <a:rPr kumimoji="1" lang="zh-TW" altLang="en-US" dirty="0"/>
                <a:t> </a:t>
              </a:r>
              <a:endParaRPr kumimoji="1" lang="zh-TW" altLang="zh-TW" dirty="0"/>
            </a:p>
          </p:txBody>
        </p:sp>
        <p:sp>
          <p:nvSpPr>
            <p:cNvPr id="26635" name="Line 8"/>
            <p:cNvSpPr>
              <a:spLocks noChangeShapeType="1"/>
            </p:cNvSpPr>
            <p:nvPr/>
          </p:nvSpPr>
          <p:spPr bwMode="auto">
            <a:xfrm>
              <a:off x="1584" y="2640"/>
              <a:ext cx="2688" cy="1"/>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6" name="Text Box 9"/>
            <p:cNvSpPr txBox="1">
              <a:spLocks noChangeArrowheads="1"/>
            </p:cNvSpPr>
            <p:nvPr/>
          </p:nvSpPr>
          <p:spPr bwMode="auto">
            <a:xfrm>
              <a:off x="2246" y="2374"/>
              <a:ext cx="133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dirty="0"/>
                <a:t>15 </a:t>
              </a:r>
              <a:r>
                <a:rPr kumimoji="1" lang="en-US" altLang="zh-TW" dirty="0"/>
                <a:t>in. </a:t>
              </a:r>
              <a:r>
                <a:rPr kumimoji="1" lang="en-US" altLang="zh-TW" dirty="0" smtClean="0"/>
                <a:t>Z</a:t>
              </a:r>
              <a:r>
                <a:rPr kumimoji="1" lang="en-US" altLang="zh-TW" baseline="-25000" dirty="0" smtClean="0"/>
                <a:t>0</a:t>
              </a:r>
              <a:r>
                <a:rPr kumimoji="1" lang="en-US" altLang="zh-TW" dirty="0" smtClean="0"/>
                <a:t>=75 </a:t>
              </a:r>
              <a:r>
                <a:rPr kumimoji="1" lang="zh-TW" altLang="en-US" dirty="0">
                  <a:sym typeface="Symbol" pitchFamily="18" charset="2"/>
                </a:rPr>
                <a:t></a:t>
              </a:r>
              <a:r>
                <a:rPr kumimoji="1" lang="en-US" altLang="zh-TW" dirty="0"/>
                <a:t> </a:t>
              </a:r>
            </a:p>
          </p:txBody>
        </p:sp>
        <p:sp>
          <p:nvSpPr>
            <p:cNvPr id="26637" name="Freeform 10"/>
            <p:cNvSpPr>
              <a:spLocks/>
            </p:cNvSpPr>
            <p:nvPr/>
          </p:nvSpPr>
          <p:spPr bwMode="auto">
            <a:xfrm>
              <a:off x="624" y="2832"/>
              <a:ext cx="960" cy="384"/>
            </a:xfrm>
            <a:custGeom>
              <a:avLst/>
              <a:gdLst>
                <a:gd name="T0" fmla="*/ 960 w 960"/>
                <a:gd name="T1" fmla="*/ 144 h 384"/>
                <a:gd name="T2" fmla="*/ 720 w 960"/>
                <a:gd name="T3" fmla="*/ 144 h 384"/>
                <a:gd name="T4" fmla="*/ 672 w 960"/>
                <a:gd name="T5" fmla="*/ 48 h 384"/>
                <a:gd name="T6" fmla="*/ 576 w 960"/>
                <a:gd name="T7" fmla="*/ 192 h 384"/>
                <a:gd name="T8" fmla="*/ 480 w 960"/>
                <a:gd name="T9" fmla="*/ 0 h 384"/>
                <a:gd name="T10" fmla="*/ 384 w 960"/>
                <a:gd name="T11" fmla="*/ 192 h 384"/>
                <a:gd name="T12" fmla="*/ 288 w 960"/>
                <a:gd name="T13" fmla="*/ 0 h 384"/>
                <a:gd name="T14" fmla="*/ 192 w 960"/>
                <a:gd name="T15" fmla="*/ 192 h 384"/>
                <a:gd name="T16" fmla="*/ 144 w 960"/>
                <a:gd name="T17" fmla="*/ 0 h 384"/>
                <a:gd name="T18" fmla="*/ 96 w 960"/>
                <a:gd name="T19" fmla="*/ 144 h 384"/>
                <a:gd name="T20" fmla="*/ 0 w 960"/>
                <a:gd name="T21" fmla="*/ 144 h 384"/>
                <a:gd name="T22" fmla="*/ 0 w 960"/>
                <a:gd name="T23" fmla="*/ 38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0" h="384">
                  <a:moveTo>
                    <a:pt x="960" y="144"/>
                  </a:moveTo>
                  <a:lnTo>
                    <a:pt x="720" y="144"/>
                  </a:lnTo>
                  <a:lnTo>
                    <a:pt x="672" y="48"/>
                  </a:lnTo>
                  <a:lnTo>
                    <a:pt x="576" y="192"/>
                  </a:lnTo>
                  <a:lnTo>
                    <a:pt x="480" y="0"/>
                  </a:lnTo>
                  <a:lnTo>
                    <a:pt x="384" y="192"/>
                  </a:lnTo>
                  <a:lnTo>
                    <a:pt x="288" y="0"/>
                  </a:lnTo>
                  <a:lnTo>
                    <a:pt x="192" y="192"/>
                  </a:lnTo>
                  <a:lnTo>
                    <a:pt x="144" y="0"/>
                  </a:lnTo>
                  <a:lnTo>
                    <a:pt x="96" y="144"/>
                  </a:lnTo>
                  <a:lnTo>
                    <a:pt x="0" y="144"/>
                  </a:lnTo>
                  <a:lnTo>
                    <a:pt x="0" y="384"/>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8" name="Oval 11"/>
            <p:cNvSpPr>
              <a:spLocks noChangeArrowheads="1"/>
            </p:cNvSpPr>
            <p:nvPr/>
          </p:nvSpPr>
          <p:spPr bwMode="auto">
            <a:xfrm>
              <a:off x="336" y="3216"/>
              <a:ext cx="576"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26639" name="Line 12"/>
            <p:cNvSpPr>
              <a:spLocks noChangeShapeType="1"/>
            </p:cNvSpPr>
            <p:nvPr/>
          </p:nvSpPr>
          <p:spPr bwMode="auto">
            <a:xfrm>
              <a:off x="624" y="3600"/>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0" name="Text Box 13"/>
            <p:cNvSpPr txBox="1">
              <a:spLocks noChangeArrowheads="1"/>
            </p:cNvSpPr>
            <p:nvPr/>
          </p:nvSpPr>
          <p:spPr bwMode="auto">
            <a:xfrm>
              <a:off x="422" y="3242"/>
              <a:ext cx="7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a:t>1</a:t>
              </a:r>
              <a:r>
                <a:rPr kumimoji="1" lang="en-US" altLang="zh-TW"/>
                <a:t>V step</a:t>
              </a:r>
            </a:p>
          </p:txBody>
        </p:sp>
        <p:sp>
          <p:nvSpPr>
            <p:cNvPr id="26641" name="Text Box 14"/>
            <p:cNvSpPr txBox="1">
              <a:spLocks noChangeArrowheads="1"/>
            </p:cNvSpPr>
            <p:nvPr/>
          </p:nvSpPr>
          <p:spPr bwMode="auto">
            <a:xfrm>
              <a:off x="662" y="2422"/>
              <a:ext cx="45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dirty="0" smtClean="0">
                  <a:sym typeface="Symbol" pitchFamily="18" charset="2"/>
                </a:rPr>
                <a:t>15</a:t>
              </a:r>
              <a:r>
                <a:rPr kumimoji="1" lang="zh-TW" altLang="en-US" dirty="0" smtClean="0">
                  <a:sym typeface="Symbol" pitchFamily="18" charset="2"/>
                </a:rPr>
                <a:t></a:t>
              </a:r>
              <a:endParaRPr kumimoji="1" lang="zh-TW" altLang="en-US" dirty="0"/>
            </a:p>
          </p:txBody>
        </p:sp>
        <p:sp>
          <p:nvSpPr>
            <p:cNvPr id="26642" name="Text Box 15"/>
            <p:cNvSpPr txBox="1">
              <a:spLocks noChangeArrowheads="1"/>
            </p:cNvSpPr>
            <p:nvPr/>
          </p:nvSpPr>
          <p:spPr bwMode="auto">
            <a:xfrm>
              <a:off x="1872" y="2880"/>
              <a:ext cx="1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Transmission line</a:t>
              </a:r>
            </a:p>
          </p:txBody>
        </p:sp>
        <p:sp>
          <p:nvSpPr>
            <p:cNvPr id="26643" name="Line 16"/>
            <p:cNvSpPr>
              <a:spLocks noChangeShapeType="1"/>
            </p:cNvSpPr>
            <p:nvPr/>
          </p:nvSpPr>
          <p:spPr bwMode="auto">
            <a:xfrm>
              <a:off x="1882" y="3190"/>
              <a:ext cx="144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4" name="Freeform 17"/>
            <p:cNvSpPr>
              <a:spLocks/>
            </p:cNvSpPr>
            <p:nvPr/>
          </p:nvSpPr>
          <p:spPr bwMode="auto">
            <a:xfrm>
              <a:off x="3648" y="2496"/>
              <a:ext cx="1488" cy="288"/>
            </a:xfrm>
            <a:custGeom>
              <a:avLst/>
              <a:gdLst>
                <a:gd name="T0" fmla="*/ 0 w 1488"/>
                <a:gd name="T1" fmla="*/ 2539 h 152"/>
                <a:gd name="T2" fmla="*/ 672 w 1488"/>
                <a:gd name="T3" fmla="*/ 189 h 152"/>
                <a:gd name="T4" fmla="*/ 1488 w 1488"/>
                <a:gd name="T5" fmla="*/ 3716 h 152"/>
                <a:gd name="T6" fmla="*/ 0 60000 65536"/>
                <a:gd name="T7" fmla="*/ 0 60000 65536"/>
                <a:gd name="T8" fmla="*/ 0 60000 65536"/>
              </a:gdLst>
              <a:ahLst/>
              <a:cxnLst>
                <a:cxn ang="T6">
                  <a:pos x="T0" y="T1"/>
                </a:cxn>
                <a:cxn ang="T7">
                  <a:pos x="T2" y="T3"/>
                </a:cxn>
                <a:cxn ang="T8">
                  <a:pos x="T4" y="T5"/>
                </a:cxn>
              </a:cxnLst>
              <a:rect l="0" t="0" r="r" b="b"/>
              <a:pathLst>
                <a:path w="1488" h="152">
                  <a:moveTo>
                    <a:pt x="0" y="104"/>
                  </a:moveTo>
                  <a:cubicBezTo>
                    <a:pt x="212" y="52"/>
                    <a:pt x="424" y="0"/>
                    <a:pt x="672" y="8"/>
                  </a:cubicBezTo>
                  <a:cubicBezTo>
                    <a:pt x="920" y="16"/>
                    <a:pt x="1204" y="84"/>
                    <a:pt x="1488" y="152"/>
                  </a:cubicBezTo>
                </a:path>
              </a:pathLst>
            </a:custGeom>
            <a:noFill/>
            <a:ln w="38100"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5" name="Text Box 18"/>
            <p:cNvSpPr txBox="1">
              <a:spLocks noChangeArrowheads="1"/>
            </p:cNvSpPr>
            <p:nvPr/>
          </p:nvSpPr>
          <p:spPr bwMode="auto">
            <a:xfrm>
              <a:off x="4416" y="2692"/>
              <a:ext cx="21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lang="en-US" altLang="zh-TW" sz="2000">
                  <a:solidFill>
                    <a:srgbClr val="FF0066"/>
                  </a:solidFill>
                </a:rPr>
                <a:t>T</a:t>
              </a:r>
              <a:endParaRPr lang="en-US" altLang="zh-TW" sz="2000"/>
            </a:p>
          </p:txBody>
        </p:sp>
        <p:sp>
          <p:nvSpPr>
            <p:cNvPr id="26646" name="Text Box 19"/>
            <p:cNvSpPr txBox="1">
              <a:spLocks noChangeArrowheads="1"/>
            </p:cNvSpPr>
            <p:nvPr/>
          </p:nvSpPr>
          <p:spPr bwMode="auto">
            <a:xfrm>
              <a:off x="3744" y="3504"/>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solidFill>
                    <a:srgbClr val="3333CC"/>
                  </a:solidFill>
                </a:rPr>
                <a:t>R</a:t>
              </a:r>
              <a:r>
                <a:rPr kumimoji="1" lang="en-US" altLang="zh-TW" baseline="-25000">
                  <a:solidFill>
                    <a:srgbClr val="3333CC"/>
                  </a:solidFill>
                </a:rPr>
                <a:t>2 </a:t>
              </a:r>
              <a:endParaRPr lang="en-US" altLang="zh-TW" sz="2000">
                <a:solidFill>
                  <a:srgbClr val="3333CC"/>
                </a:solidFill>
                <a:sym typeface="Symbol" pitchFamily="18" charset="2"/>
              </a:endParaRPr>
            </a:p>
          </p:txBody>
        </p:sp>
        <p:sp>
          <p:nvSpPr>
            <p:cNvPr id="26647" name="Freeform 20"/>
            <p:cNvSpPr>
              <a:spLocks/>
            </p:cNvSpPr>
            <p:nvPr/>
          </p:nvSpPr>
          <p:spPr bwMode="auto">
            <a:xfrm>
              <a:off x="3744" y="3504"/>
              <a:ext cx="624" cy="384"/>
            </a:xfrm>
            <a:custGeom>
              <a:avLst/>
              <a:gdLst>
                <a:gd name="T0" fmla="*/ 0 w 648"/>
                <a:gd name="T1" fmla="*/ 1536 h 192"/>
                <a:gd name="T2" fmla="*/ 318 w 648"/>
                <a:gd name="T3" fmla="*/ 0 h 192"/>
                <a:gd name="T4" fmla="*/ 517 w 648"/>
                <a:gd name="T5" fmla="*/ 1536 h 192"/>
                <a:gd name="T6" fmla="*/ 437 w 648"/>
                <a:gd name="T7" fmla="*/ 4608 h 192"/>
                <a:gd name="T8" fmla="*/ 198 w 648"/>
                <a:gd name="T9" fmla="*/ 6144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8" h="192">
                  <a:moveTo>
                    <a:pt x="0" y="48"/>
                  </a:moveTo>
                  <a:cubicBezTo>
                    <a:pt x="140" y="24"/>
                    <a:pt x="280" y="0"/>
                    <a:pt x="384" y="0"/>
                  </a:cubicBezTo>
                  <a:cubicBezTo>
                    <a:pt x="488" y="0"/>
                    <a:pt x="600" y="24"/>
                    <a:pt x="624" y="48"/>
                  </a:cubicBezTo>
                  <a:cubicBezTo>
                    <a:pt x="648" y="72"/>
                    <a:pt x="592" y="120"/>
                    <a:pt x="528" y="144"/>
                  </a:cubicBezTo>
                  <a:cubicBezTo>
                    <a:pt x="464" y="168"/>
                    <a:pt x="352" y="180"/>
                    <a:pt x="240" y="192"/>
                  </a:cubicBezTo>
                </a:path>
              </a:pathLst>
            </a:custGeom>
            <a:noFill/>
            <a:ln w="9525" cap="flat" cmpd="sng">
              <a:solidFill>
                <a:srgbClr val="33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8" name="Freeform 21"/>
            <p:cNvSpPr>
              <a:spLocks/>
            </p:cNvSpPr>
            <p:nvPr/>
          </p:nvSpPr>
          <p:spPr bwMode="auto">
            <a:xfrm>
              <a:off x="1488" y="2736"/>
              <a:ext cx="336" cy="144"/>
            </a:xfrm>
            <a:custGeom>
              <a:avLst/>
              <a:gdLst>
                <a:gd name="T0" fmla="*/ 0 w 336"/>
                <a:gd name="T1" fmla="*/ 144 h 144"/>
                <a:gd name="T2" fmla="*/ 96 w 336"/>
                <a:gd name="T3" fmla="*/ 0 h 144"/>
                <a:gd name="T4" fmla="*/ 336 w 336"/>
                <a:gd name="T5" fmla="*/ 144 h 144"/>
                <a:gd name="T6" fmla="*/ 0 60000 65536"/>
                <a:gd name="T7" fmla="*/ 0 60000 65536"/>
                <a:gd name="T8" fmla="*/ 0 60000 65536"/>
              </a:gdLst>
              <a:ahLst/>
              <a:cxnLst>
                <a:cxn ang="T6">
                  <a:pos x="T0" y="T1"/>
                </a:cxn>
                <a:cxn ang="T7">
                  <a:pos x="T2" y="T3"/>
                </a:cxn>
                <a:cxn ang="T8">
                  <a:pos x="T4" y="T5"/>
                </a:cxn>
              </a:cxnLst>
              <a:rect l="0" t="0" r="r" b="b"/>
              <a:pathLst>
                <a:path w="336" h="144">
                  <a:moveTo>
                    <a:pt x="0" y="144"/>
                  </a:moveTo>
                  <a:cubicBezTo>
                    <a:pt x="20" y="72"/>
                    <a:pt x="40" y="0"/>
                    <a:pt x="96" y="0"/>
                  </a:cubicBezTo>
                  <a:cubicBezTo>
                    <a:pt x="152" y="0"/>
                    <a:pt x="244" y="72"/>
                    <a:pt x="336" y="144"/>
                  </a:cubicBezTo>
                </a:path>
              </a:pathLst>
            </a:custGeom>
            <a:noFill/>
            <a:ln w="38100" cap="flat" cmpd="sng">
              <a:solidFill>
                <a:srgbClr val="AD33A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9" name="Text Box 22"/>
            <p:cNvSpPr txBox="1">
              <a:spLocks noChangeArrowheads="1"/>
            </p:cNvSpPr>
            <p:nvPr/>
          </p:nvSpPr>
          <p:spPr bwMode="auto">
            <a:xfrm>
              <a:off x="1152" y="2452"/>
              <a:ext cx="238" cy="256"/>
            </a:xfrm>
            <a:prstGeom prst="rect">
              <a:avLst/>
            </a:prstGeom>
            <a:noFill/>
            <a:ln w="9525">
              <a:solidFill>
                <a:srgbClr val="AD33A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lang="en-US" altLang="zh-TW" sz="2000">
                  <a:solidFill>
                    <a:srgbClr val="AD33A1"/>
                  </a:solidFill>
                </a:rPr>
                <a:t>A</a:t>
              </a:r>
              <a:endParaRPr lang="zh-TW" altLang="en-US" sz="2000"/>
            </a:p>
          </p:txBody>
        </p:sp>
        <p:sp>
          <p:nvSpPr>
            <p:cNvPr id="26650" name="Freeform 23"/>
            <p:cNvSpPr>
              <a:spLocks/>
            </p:cNvSpPr>
            <p:nvPr/>
          </p:nvSpPr>
          <p:spPr bwMode="auto">
            <a:xfrm>
              <a:off x="1248" y="3360"/>
              <a:ext cx="336" cy="344"/>
            </a:xfrm>
            <a:custGeom>
              <a:avLst/>
              <a:gdLst>
                <a:gd name="T0" fmla="*/ 336 w 336"/>
                <a:gd name="T1" fmla="*/ 56 h 344"/>
                <a:gd name="T2" fmla="*/ 96 w 336"/>
                <a:gd name="T3" fmla="*/ 8 h 344"/>
                <a:gd name="T4" fmla="*/ 0 w 336"/>
                <a:gd name="T5" fmla="*/ 104 h 344"/>
                <a:gd name="T6" fmla="*/ 96 w 336"/>
                <a:gd name="T7" fmla="*/ 296 h 344"/>
                <a:gd name="T8" fmla="*/ 336 w 336"/>
                <a:gd name="T9" fmla="*/ 344 h 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44">
                  <a:moveTo>
                    <a:pt x="336" y="56"/>
                  </a:moveTo>
                  <a:cubicBezTo>
                    <a:pt x="244" y="28"/>
                    <a:pt x="152" y="0"/>
                    <a:pt x="96" y="8"/>
                  </a:cubicBezTo>
                  <a:cubicBezTo>
                    <a:pt x="40" y="16"/>
                    <a:pt x="0" y="56"/>
                    <a:pt x="0" y="104"/>
                  </a:cubicBezTo>
                  <a:cubicBezTo>
                    <a:pt x="0" y="152"/>
                    <a:pt x="40" y="256"/>
                    <a:pt x="96" y="296"/>
                  </a:cubicBezTo>
                  <a:cubicBezTo>
                    <a:pt x="152" y="336"/>
                    <a:pt x="244" y="340"/>
                    <a:pt x="336" y="344"/>
                  </a:cubicBezTo>
                </a:path>
              </a:pathLst>
            </a:cu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1" name="Text Box 24"/>
            <p:cNvSpPr txBox="1">
              <a:spLocks noChangeArrowheads="1"/>
            </p:cNvSpPr>
            <p:nvPr/>
          </p:nvSpPr>
          <p:spPr bwMode="auto">
            <a:xfrm>
              <a:off x="1296" y="3360"/>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solidFill>
                    <a:srgbClr val="000000"/>
                  </a:solidFill>
                </a:rPr>
                <a:t>R</a:t>
              </a:r>
              <a:r>
                <a:rPr kumimoji="1" lang="en-US" altLang="zh-TW" baseline="-25000">
                  <a:solidFill>
                    <a:srgbClr val="000000"/>
                  </a:solidFill>
                </a:rPr>
                <a:t>1 </a:t>
              </a:r>
              <a:endParaRPr lang="en-US" altLang="zh-TW" sz="2000">
                <a:solidFill>
                  <a:srgbClr val="3333CC"/>
                </a:solidFill>
                <a:sym typeface="Symbol" pitchFamily="18" charset="2"/>
              </a:endParaRPr>
            </a:p>
          </p:txBody>
        </p:sp>
      </p:grpSp>
      <p:sp>
        <p:nvSpPr>
          <p:cNvPr id="26631" name="Text Box 25"/>
          <p:cNvSpPr txBox="1">
            <a:spLocks noChangeArrowheads="1"/>
          </p:cNvSpPr>
          <p:nvPr/>
        </p:nvSpPr>
        <p:spPr bwMode="auto">
          <a:xfrm>
            <a:off x="6537325" y="1116013"/>
            <a:ext cx="2393950" cy="952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en-US" sz="1400"/>
              <a:t>A= Input acceptance func.</a:t>
            </a:r>
          </a:p>
          <a:p>
            <a:r>
              <a:rPr lang="en-US" altLang="en-US" sz="1400"/>
              <a:t>T=Output transmission func.</a:t>
            </a:r>
          </a:p>
          <a:p>
            <a:r>
              <a:rPr lang="en-US" altLang="en-US" sz="1400"/>
              <a:t>R2=load-end reflective coef.</a:t>
            </a:r>
          </a:p>
          <a:p>
            <a:r>
              <a:rPr lang="en-US" altLang="en-US" sz="1400"/>
              <a:t>R1=source-end reflective coef.</a:t>
            </a:r>
          </a:p>
        </p:txBody>
      </p:sp>
    </p:spTree>
    <p:extLst>
      <p:ext uri="{BB962C8B-B14F-4D97-AF65-F5344CB8AC3E}">
        <p14:creationId xmlns:p14="http://schemas.microsoft.com/office/powerpoint/2010/main" val="2152481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28675"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D4F7A11D-7232-4E8E-B48E-2AA1137FA80B}" type="slidenum">
              <a:rPr lang="zh-TW" altLang="en-US" sz="1400">
                <a:solidFill>
                  <a:schemeClr val="bg2"/>
                </a:solidFill>
              </a:rPr>
              <a:pPr/>
              <a:t>33</a:t>
            </a:fld>
            <a:endParaRPr lang="en-US" altLang="zh-TW" sz="1400">
              <a:solidFill>
                <a:schemeClr val="bg2"/>
              </a:solidFill>
            </a:endParaRPr>
          </a:p>
        </p:txBody>
      </p:sp>
      <p:sp>
        <p:nvSpPr>
          <p:cNvPr id="28676" name="Rectangle 2"/>
          <p:cNvSpPr>
            <a:spLocks noGrp="1" noChangeArrowheads="1"/>
          </p:cNvSpPr>
          <p:nvPr>
            <p:ph type="title"/>
          </p:nvPr>
        </p:nvSpPr>
        <p:spPr/>
        <p:txBody>
          <a:bodyPr/>
          <a:lstStyle/>
          <a:p>
            <a:r>
              <a:rPr lang="en-US" altLang="zh-TW" smtClean="0"/>
              <a:t>Ways to reduce reflections</a:t>
            </a:r>
          </a:p>
        </p:txBody>
      </p:sp>
      <p:sp>
        <p:nvSpPr>
          <p:cNvPr id="28677" name="Rectangle 3"/>
          <p:cNvSpPr>
            <a:spLocks noGrp="1" noChangeArrowheads="1"/>
          </p:cNvSpPr>
          <p:nvPr>
            <p:ph type="body" idx="1"/>
          </p:nvPr>
        </p:nvSpPr>
        <p:spPr/>
        <p:txBody>
          <a:bodyPr/>
          <a:lstStyle/>
          <a:p>
            <a:r>
              <a:rPr lang="en-US" altLang="zh-TW" sz="2800" smtClean="0"/>
              <a:t>End termination -- If Z</a:t>
            </a:r>
            <a:r>
              <a:rPr lang="en-US" altLang="zh-TW" sz="2800" baseline="-25000" smtClean="0"/>
              <a:t>L</a:t>
            </a:r>
            <a:r>
              <a:rPr lang="en-US" altLang="zh-TW" sz="2800" smtClean="0"/>
              <a:t>=Z</a:t>
            </a:r>
            <a:r>
              <a:rPr lang="en-US" altLang="zh-TW" sz="2800" baseline="-25000" smtClean="0"/>
              <a:t>0</a:t>
            </a:r>
            <a:r>
              <a:rPr lang="en-US" altLang="zh-TW" sz="2800" smtClean="0"/>
              <a:t>, no first reflective would be generated. Easy to implement but sometimes you cannot change the load impedance.</a:t>
            </a:r>
          </a:p>
          <a:p>
            <a:r>
              <a:rPr lang="en-US" altLang="zh-TW" sz="2800" smtClean="0"/>
              <a:t>Source termination -- If Z</a:t>
            </a:r>
            <a:r>
              <a:rPr lang="en-US" altLang="zh-TW" sz="2800" baseline="-25000" smtClean="0"/>
              <a:t>s</a:t>
            </a:r>
            <a:r>
              <a:rPr lang="en-US" altLang="zh-TW" sz="2800" smtClean="0"/>
              <a:t>=Z</a:t>
            </a:r>
            <a:r>
              <a:rPr lang="en-US" altLang="zh-TW" sz="2800" baseline="-25000" smtClean="0"/>
              <a:t>0 </a:t>
            </a:r>
            <a:r>
              <a:rPr lang="en-US" altLang="zh-TW" sz="2800" smtClean="0"/>
              <a:t>The first reflective wave arriving at the source would not go back to the load again. Easy to implement but sometimes you cannot change the source impedance.</a:t>
            </a:r>
          </a:p>
          <a:p>
            <a:r>
              <a:rPr lang="en-US" altLang="zh-TW" sz="2800" smtClean="0"/>
              <a:t>Short (lumped) wire: all reflections merged when </a:t>
            </a:r>
          </a:p>
          <a:p>
            <a:pPr lvl="1"/>
            <a:r>
              <a:rPr lang="en-US" altLang="zh-TW" sz="2400" smtClean="0"/>
              <a:t>Length &lt;&lt; T</a:t>
            </a:r>
            <a:r>
              <a:rPr lang="en-US" altLang="zh-TW" sz="2400" baseline="-25000" smtClean="0"/>
              <a:t>rise</a:t>
            </a:r>
            <a:r>
              <a:rPr lang="en-US" altLang="zh-TW" sz="2400" smtClean="0"/>
              <a:t>/{6   (LC)  } </a:t>
            </a:r>
          </a:p>
          <a:p>
            <a:pPr lvl="1"/>
            <a:r>
              <a:rPr lang="en-US" altLang="zh-TW" sz="2400" smtClean="0"/>
              <a:t>But sometimes it is not possible to use short wire.</a:t>
            </a:r>
          </a:p>
        </p:txBody>
      </p:sp>
      <p:sp>
        <p:nvSpPr>
          <p:cNvPr id="28678" name="Freeform 4"/>
          <p:cNvSpPr>
            <a:spLocks/>
          </p:cNvSpPr>
          <p:nvPr/>
        </p:nvSpPr>
        <p:spPr bwMode="auto">
          <a:xfrm>
            <a:off x="3733800" y="5715000"/>
            <a:ext cx="762000" cy="304800"/>
          </a:xfrm>
          <a:custGeom>
            <a:avLst/>
            <a:gdLst>
              <a:gd name="T0" fmla="*/ 0 w 576"/>
              <a:gd name="T1" fmla="*/ 2147483647 h 192"/>
              <a:gd name="T2" fmla="*/ 2147483647 w 576"/>
              <a:gd name="T3" fmla="*/ 2147483647 h 192"/>
              <a:gd name="T4" fmla="*/ 2147483647 w 576"/>
              <a:gd name="T5" fmla="*/ 0 h 192"/>
              <a:gd name="T6" fmla="*/ 2147483647 w 576"/>
              <a:gd name="T7" fmla="*/ 0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6" h="192">
                <a:moveTo>
                  <a:pt x="0" y="192"/>
                </a:moveTo>
                <a:lnTo>
                  <a:pt x="96" y="192"/>
                </a:lnTo>
                <a:lnTo>
                  <a:pt x="96" y="0"/>
                </a:lnTo>
                <a:lnTo>
                  <a:pt x="576" y="0"/>
                </a:ln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29699"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F2E8DC8D-FBD3-45CC-9DF3-214A2E579F0D}" type="slidenum">
              <a:rPr lang="zh-TW" altLang="en-US" sz="1400">
                <a:solidFill>
                  <a:schemeClr val="bg2"/>
                </a:solidFill>
              </a:rPr>
              <a:pPr/>
              <a:t>34</a:t>
            </a:fld>
            <a:endParaRPr lang="en-US" altLang="zh-TW" sz="1400">
              <a:solidFill>
                <a:schemeClr val="bg2"/>
              </a:solidFill>
            </a:endParaRPr>
          </a:p>
        </p:txBody>
      </p:sp>
      <p:sp>
        <p:nvSpPr>
          <p:cNvPr id="29700" name="Rectangle 2"/>
          <p:cNvSpPr>
            <a:spLocks noGrp="1" noChangeArrowheads="1"/>
          </p:cNvSpPr>
          <p:nvPr>
            <p:ph type="title"/>
          </p:nvPr>
        </p:nvSpPr>
        <p:spPr>
          <a:xfrm>
            <a:off x="685800" y="0"/>
            <a:ext cx="7772400" cy="609600"/>
          </a:xfrm>
        </p:spPr>
        <p:txBody>
          <a:bodyPr/>
          <a:lstStyle/>
          <a:p>
            <a:r>
              <a:rPr lang="en-US" altLang="zh-TW" sz="3600" smtClean="0"/>
              <a:t>Application to PCI bus from 3.3 to 5.8V</a:t>
            </a:r>
            <a:endParaRPr lang="en-US" altLang="en-US" sz="3600" smtClean="0"/>
          </a:p>
        </p:txBody>
      </p:sp>
      <p:pic>
        <p:nvPicPr>
          <p:cNvPr id="2970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
        <p:nvSpPr>
          <p:cNvPr id="29702" name="Text Box 4"/>
          <p:cNvSpPr txBox="1">
            <a:spLocks noChangeArrowheads="1"/>
          </p:cNvSpPr>
          <p:nvPr/>
        </p:nvSpPr>
        <p:spPr bwMode="auto">
          <a:xfrm>
            <a:off x="533400" y="685800"/>
            <a:ext cx="69342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nSpc>
                <a:spcPct val="90000"/>
              </a:lnSpc>
              <a:spcBef>
                <a:spcPct val="20000"/>
              </a:spcBef>
              <a:buClr>
                <a:schemeClr val="bg2"/>
              </a:buClr>
              <a:buFont typeface="Monotype Sorts" pitchFamily="2" charset="2"/>
              <a:buChar char="§"/>
            </a:pPr>
            <a:r>
              <a:rPr kumimoji="1" lang="en-US" altLang="zh-TW"/>
              <a:t>http://direct.xilinx.com/bvdocs/appnotes/xapp311.pdf </a:t>
            </a:r>
            <a:endParaRPr lang="en-US" altLang="en-US"/>
          </a:p>
        </p:txBody>
      </p:sp>
      <p:sp>
        <p:nvSpPr>
          <p:cNvPr id="29703" name="Text Box 5"/>
          <p:cNvSpPr txBox="1">
            <a:spLocks noChangeArrowheads="1"/>
          </p:cNvSpPr>
          <p:nvPr/>
        </p:nvSpPr>
        <p:spPr bwMode="auto">
          <a:xfrm>
            <a:off x="6248400" y="1066800"/>
            <a:ext cx="2770188" cy="1196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a:t>Z</a:t>
            </a:r>
            <a:r>
              <a:rPr lang="en-US" altLang="zh-TW" baseline="-25000"/>
              <a:t>L</a:t>
            </a:r>
            <a:r>
              <a:rPr lang="en-US" altLang="zh-TW"/>
              <a:t>=un-terminated=</a:t>
            </a:r>
            <a:r>
              <a:rPr lang="en-US" altLang="zh-TW">
                <a:sym typeface="Symbol" pitchFamily="18" charset="2"/>
              </a:rPr>
              <a:t></a:t>
            </a:r>
            <a:endParaRPr lang="en-US" altLang="zh-TW"/>
          </a:p>
          <a:p>
            <a:r>
              <a:rPr lang="en-US" altLang="zh-TW"/>
              <a:t>T=2Z</a:t>
            </a:r>
            <a:r>
              <a:rPr lang="en-US" altLang="zh-TW" baseline="-25000"/>
              <a:t>L</a:t>
            </a:r>
            <a:r>
              <a:rPr lang="en-US" altLang="zh-TW"/>
              <a:t>/</a:t>
            </a:r>
            <a:r>
              <a:rPr kumimoji="1" lang="en-US" altLang="zh-TW"/>
              <a:t>[</a:t>
            </a:r>
            <a:r>
              <a:rPr lang="en-US" altLang="zh-TW"/>
              <a:t>Z</a:t>
            </a:r>
            <a:r>
              <a:rPr lang="en-US" altLang="zh-TW" baseline="-25000"/>
              <a:t>L</a:t>
            </a:r>
            <a:r>
              <a:rPr kumimoji="1" lang="en-US" altLang="zh-TW"/>
              <a:t>+Z</a:t>
            </a:r>
            <a:r>
              <a:rPr kumimoji="1" lang="en-US" altLang="zh-TW" baseline="-25000"/>
              <a:t>0</a:t>
            </a:r>
            <a:r>
              <a:rPr kumimoji="1" lang="en-US" altLang="zh-TW"/>
              <a:t> ]=2</a:t>
            </a:r>
          </a:p>
          <a:p>
            <a:r>
              <a:rPr kumimoji="1" lang="en-US" altLang="zh-TW"/>
              <a:t>So 2.9*2=5.8V</a:t>
            </a:r>
            <a:endParaRPr kumimoji="1" lang="en-US" altLang="en-US"/>
          </a:p>
        </p:txBody>
      </p:sp>
      <p:sp>
        <p:nvSpPr>
          <p:cNvPr id="29704" name="Text Box 6"/>
          <p:cNvSpPr txBox="1">
            <a:spLocks noChangeArrowheads="1"/>
          </p:cNvSpPr>
          <p:nvPr/>
        </p:nvSpPr>
        <p:spPr bwMode="auto">
          <a:xfrm>
            <a:off x="288925" y="4613275"/>
            <a:ext cx="2100263" cy="1196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a:t>Vin*A=</a:t>
            </a:r>
          </a:p>
          <a:p>
            <a:r>
              <a:rPr lang="en-US" altLang="zh-TW"/>
              <a:t>3.3*70/(10+70)</a:t>
            </a:r>
          </a:p>
          <a:p>
            <a:r>
              <a:rPr lang="en-US" altLang="zh-TW"/>
              <a:t>=2.9V</a:t>
            </a:r>
            <a:endParaRPr lang="en-US" altLang="en-US"/>
          </a:p>
        </p:txBody>
      </p:sp>
      <p:sp>
        <p:nvSpPr>
          <p:cNvPr id="29705" name="Text Box 7"/>
          <p:cNvSpPr txBox="1">
            <a:spLocks noChangeArrowheads="1"/>
          </p:cNvSpPr>
          <p:nvPr/>
        </p:nvSpPr>
        <p:spPr bwMode="auto">
          <a:xfrm>
            <a:off x="1905000" y="1371600"/>
            <a:ext cx="4100513"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a:t>Line is short (1.5 inches) so</a:t>
            </a:r>
          </a:p>
          <a:p>
            <a:r>
              <a:rPr kumimoji="1" lang="en-US" altLang="zh-TW"/>
              <a:t>Line transfer characteristic</a:t>
            </a:r>
            <a:r>
              <a:rPr lang="en-US" altLang="zh-TW"/>
              <a:t> P=1.</a:t>
            </a:r>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30723"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53ECCB70-5EFC-4FE9-9A37-B84AB8FA0315}" type="slidenum">
              <a:rPr lang="zh-TW" altLang="en-US" sz="1400">
                <a:solidFill>
                  <a:schemeClr val="bg2"/>
                </a:solidFill>
              </a:rPr>
              <a:pPr/>
              <a:t>35</a:t>
            </a:fld>
            <a:endParaRPr lang="en-US" altLang="zh-TW" sz="1400">
              <a:solidFill>
                <a:schemeClr val="bg2"/>
              </a:solidFill>
            </a:endParaRPr>
          </a:p>
        </p:txBody>
      </p:sp>
      <p:sp>
        <p:nvSpPr>
          <p:cNvPr id="30724" name="Rectangle 2"/>
          <p:cNvSpPr>
            <a:spLocks noGrp="1" noChangeArrowheads="1"/>
          </p:cNvSpPr>
          <p:nvPr>
            <p:ph type="title"/>
          </p:nvPr>
        </p:nvSpPr>
        <p:spPr/>
        <p:txBody>
          <a:bodyPr/>
          <a:lstStyle/>
          <a:p>
            <a:r>
              <a:rPr lang="en-US" altLang="zh-TW" sz="2400" smtClean="0">
                <a:solidFill>
                  <a:schemeClr val="tx1"/>
                </a:solidFill>
              </a:rPr>
              <a:t>From: http://direct.xilinx.com/bvdocs/appnotes/xapp311.pdf</a:t>
            </a:r>
            <a:endParaRPr lang="en-US" altLang="en-US" sz="2400" smtClean="0">
              <a:solidFill>
                <a:schemeClr val="tx1"/>
              </a:solidFill>
            </a:endParaRPr>
          </a:p>
        </p:txBody>
      </p:sp>
      <p:sp>
        <p:nvSpPr>
          <p:cNvPr id="30725" name="Rectangle 3"/>
          <p:cNvSpPr>
            <a:spLocks noGrp="1" noChangeArrowheads="1"/>
          </p:cNvSpPr>
          <p:nvPr>
            <p:ph type="body" idx="1"/>
          </p:nvPr>
        </p:nvSpPr>
        <p:spPr/>
        <p:txBody>
          <a:bodyPr/>
          <a:lstStyle/>
          <a:p>
            <a:pPr>
              <a:lnSpc>
                <a:spcPct val="80000"/>
              </a:lnSpc>
            </a:pPr>
            <a:r>
              <a:rPr lang="en-US" altLang="zh-TW" sz="2400" i="1" smtClean="0"/>
              <a:t>[</a:t>
            </a:r>
            <a:r>
              <a:rPr lang="en-US" altLang="en-US" sz="2400" i="1" smtClean="0"/>
              <a:t>The PCI electrical spec is defined in such a way as to provide open termination incident wave</a:t>
            </a:r>
            <a:r>
              <a:rPr lang="en-US" altLang="zh-TW" sz="2400" i="1" smtClean="0"/>
              <a:t> </a:t>
            </a:r>
            <a:r>
              <a:rPr lang="en-US" altLang="en-US" sz="2400" i="1" smtClean="0"/>
              <a:t>switching across a wide range of board impedances. It does this by defining minimum and</a:t>
            </a:r>
            <a:r>
              <a:rPr lang="en-US" altLang="zh-TW" sz="2400" i="1" smtClean="0"/>
              <a:t> </a:t>
            </a:r>
            <a:r>
              <a:rPr lang="en-US" altLang="en-US" sz="2400" i="1" smtClean="0"/>
              <a:t>maximum driving impedances for the ICs output buffers. The PCI specification also stipulates</a:t>
            </a:r>
            <a:r>
              <a:rPr lang="en-US" altLang="zh-TW" sz="2400" i="1" smtClean="0"/>
              <a:t> </a:t>
            </a:r>
            <a:r>
              <a:rPr lang="en-US" altLang="en-US" sz="2400" i="1" smtClean="0"/>
              <a:t>mandatory use of an input clamp diode to VCC for 3.3V signaling. The reason for this is to</a:t>
            </a:r>
            <a:r>
              <a:rPr lang="en-US" altLang="zh-TW" sz="2400" i="1" smtClean="0"/>
              <a:t> </a:t>
            </a:r>
            <a:r>
              <a:rPr lang="en-US" altLang="en-US" sz="2400" i="1" smtClean="0"/>
              <a:t>ensure signal integrity at the input pin by preventing the resultant ringing on low-to-high edges</a:t>
            </a:r>
            <a:r>
              <a:rPr lang="en-US" altLang="zh-TW" sz="2400" i="1" smtClean="0"/>
              <a:t> </a:t>
            </a:r>
            <a:r>
              <a:rPr lang="en-US" altLang="en-US" sz="2400" i="1" smtClean="0"/>
              <a:t>from dipping below the switching threshold. To see this, consider the unclamped case, which is</a:t>
            </a:r>
            <a:r>
              <a:rPr lang="en-US" altLang="zh-TW" sz="2400" i="1" smtClean="0"/>
              <a:t> </a:t>
            </a:r>
            <a:r>
              <a:rPr lang="en-US" altLang="en-US" sz="2400" i="1" smtClean="0"/>
              <a:t>shown in Figure 3. A 3.3V output signal from a 10 ohm source impedance1 into a 70 ohm</a:t>
            </a:r>
            <a:r>
              <a:rPr lang="en-US" altLang="zh-TW" sz="2400" i="1" smtClean="0"/>
              <a:t> </a:t>
            </a:r>
            <a:r>
              <a:rPr lang="en-US" altLang="en-US" sz="2400" i="1" smtClean="0"/>
              <a:t>transmission line will generate an incident wave voltage of 5.8V at the receiving end. After two</a:t>
            </a:r>
            <a:r>
              <a:rPr lang="en-US" altLang="zh-TW" sz="2400" i="1" smtClean="0"/>
              <a:t> </a:t>
            </a:r>
            <a:r>
              <a:rPr lang="en-US" altLang="en-US" sz="2400" i="1" smtClean="0"/>
              <a:t>flight delays, a negative reflected wave will follow, getting dangerously close to the upper end</a:t>
            </a:r>
            <a:r>
              <a:rPr lang="en-US" altLang="zh-TW" sz="2400" i="1" smtClean="0"/>
              <a:t> </a:t>
            </a:r>
            <a:r>
              <a:rPr lang="en-US" altLang="en-US" sz="2400" i="1" smtClean="0"/>
              <a:t>of the input threshold2.</a:t>
            </a:r>
            <a:r>
              <a:rPr lang="en-US" altLang="zh-TW" sz="2400" i="1" smtClean="0"/>
              <a:t>]</a:t>
            </a:r>
            <a:endParaRPr lang="en-US" altLang="en-US" sz="2400" i="1"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31747"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8775BB52-B938-4E6E-852D-7F7ABB595905}" type="slidenum">
              <a:rPr lang="zh-TW" altLang="en-US" sz="1400">
                <a:solidFill>
                  <a:schemeClr val="bg2"/>
                </a:solidFill>
              </a:rPr>
              <a:pPr/>
              <a:t>36</a:t>
            </a:fld>
            <a:endParaRPr lang="en-US" altLang="zh-TW" sz="1400">
              <a:solidFill>
                <a:schemeClr val="bg2"/>
              </a:solidFill>
            </a:endParaRPr>
          </a:p>
        </p:txBody>
      </p:sp>
      <p:sp>
        <p:nvSpPr>
          <p:cNvPr id="31748" name="Rectangle 3"/>
          <p:cNvSpPr>
            <a:spLocks noGrp="1" noChangeArrowheads="1"/>
          </p:cNvSpPr>
          <p:nvPr>
            <p:ph type="body" idx="1"/>
          </p:nvPr>
        </p:nvSpPr>
        <p:spPr>
          <a:xfrm>
            <a:off x="609600" y="152400"/>
            <a:ext cx="7772400" cy="6096000"/>
          </a:xfrm>
        </p:spPr>
        <p:txBody>
          <a:bodyPr/>
          <a:lstStyle/>
          <a:p>
            <a:pPr marL="812800" indent="-812800">
              <a:lnSpc>
                <a:spcPct val="80000"/>
              </a:lnSpc>
              <a:buFont typeface="Monotype Sorts" pitchFamily="2" charset="2"/>
              <a:buNone/>
            </a:pPr>
            <a:r>
              <a:rPr lang="en-AU" altLang="zh-TW" sz="2000" u="sng" dirty="0" smtClean="0"/>
              <a:t>Exercise 7</a:t>
            </a:r>
          </a:p>
          <a:p>
            <a:pPr marL="812800" indent="-812800">
              <a:lnSpc>
                <a:spcPct val="80000"/>
              </a:lnSpc>
              <a:buFont typeface="Monotype Sorts" pitchFamily="2" charset="2"/>
              <a:buNone/>
            </a:pPr>
            <a:r>
              <a:rPr lang="en-AU" altLang="zh-TW" sz="2000" dirty="0" smtClean="0"/>
              <a:t>Input= 1 V step</a:t>
            </a:r>
          </a:p>
          <a:p>
            <a:pPr marL="812800" indent="-812800">
              <a:lnSpc>
                <a:spcPct val="80000"/>
              </a:lnSpc>
              <a:buFont typeface="Monotype Sorts" pitchFamily="2" charset="2"/>
              <a:buNone/>
            </a:pPr>
            <a:r>
              <a:rPr lang="en-AU" altLang="zh-TW" sz="2000" dirty="0" smtClean="0"/>
              <a:t>Length L = 10 inches.</a:t>
            </a:r>
          </a:p>
          <a:p>
            <a:pPr marL="812800" indent="-812800">
              <a:lnSpc>
                <a:spcPct val="80000"/>
              </a:lnSpc>
              <a:buFont typeface="Monotype Sorts" pitchFamily="2" charset="2"/>
              <a:buNone/>
            </a:pPr>
            <a:r>
              <a:rPr lang="en-AU" altLang="zh-TW" sz="2000" dirty="0" smtClean="0"/>
              <a:t>Characteristic impedance Z0= 75</a:t>
            </a:r>
            <a:r>
              <a:rPr lang="en-AU" altLang="zh-TW" sz="2000" dirty="0" smtClean="0">
                <a:sym typeface="Symbol" pitchFamily="18" charset="2"/>
              </a:rPr>
              <a:t></a:t>
            </a:r>
            <a:r>
              <a:rPr lang="en-AU" altLang="zh-TW" sz="2000" dirty="0" smtClean="0"/>
              <a:t>.</a:t>
            </a:r>
            <a:endParaRPr lang="en-US" altLang="zh-TW" sz="2000" dirty="0" smtClean="0"/>
          </a:p>
          <a:p>
            <a:pPr marL="812800" indent="-812800">
              <a:lnSpc>
                <a:spcPct val="80000"/>
              </a:lnSpc>
              <a:buFont typeface="Monotype Sorts" pitchFamily="2" charset="2"/>
              <a:buNone/>
            </a:pPr>
            <a:r>
              <a:rPr lang="en-US" altLang="zh-TW" sz="2000" dirty="0" smtClean="0"/>
              <a:t>Source impedance RS= 5</a:t>
            </a:r>
            <a:r>
              <a:rPr lang="en-AU" altLang="zh-TW" sz="2000" dirty="0" smtClean="0">
                <a:sym typeface="Symbol" pitchFamily="18" charset="2"/>
              </a:rPr>
              <a:t></a:t>
            </a:r>
            <a:r>
              <a:rPr lang="en-AU" altLang="zh-TW" sz="2000" dirty="0" smtClean="0"/>
              <a:t>.</a:t>
            </a:r>
          </a:p>
          <a:p>
            <a:pPr marL="812800" indent="-812800">
              <a:lnSpc>
                <a:spcPct val="80000"/>
              </a:lnSpc>
              <a:buFont typeface="Monotype Sorts" pitchFamily="2" charset="2"/>
              <a:buNone/>
            </a:pPr>
            <a:r>
              <a:rPr lang="en-AU" altLang="zh-TW" sz="2000" dirty="0" smtClean="0"/>
              <a:t>Load impedance RL= 120</a:t>
            </a:r>
            <a:r>
              <a:rPr lang="en-AU" altLang="zh-TW" sz="2000" dirty="0" smtClean="0">
                <a:sym typeface="Symbol" pitchFamily="18" charset="2"/>
              </a:rPr>
              <a:t></a:t>
            </a:r>
            <a:r>
              <a:rPr lang="en-AU" altLang="zh-TW" sz="2000" dirty="0" smtClean="0"/>
              <a:t>.</a:t>
            </a:r>
          </a:p>
          <a:p>
            <a:pPr marL="812800" indent="-812800">
              <a:lnSpc>
                <a:spcPct val="80000"/>
              </a:lnSpc>
              <a:buFont typeface="Monotype Sorts" pitchFamily="2" charset="2"/>
              <a:buNone/>
            </a:pPr>
            <a:r>
              <a:rPr lang="en-AU" altLang="zh-TW" sz="2000" dirty="0" smtClean="0"/>
              <a:t>Line transfer characteristic P = 0.9.</a:t>
            </a:r>
          </a:p>
          <a:p>
            <a:pPr marL="812800" indent="-812800">
              <a:lnSpc>
                <a:spcPct val="80000"/>
              </a:lnSpc>
              <a:buFont typeface="Monotype Sorts" pitchFamily="2" charset="2"/>
              <a:buNone/>
            </a:pPr>
            <a:r>
              <a:rPr lang="en-AU" altLang="zh-TW" sz="2000" dirty="0" smtClean="0"/>
              <a:t>Time delay per inch of the line </a:t>
            </a:r>
            <a:r>
              <a:rPr lang="en-AU" altLang="zh-TW" sz="2000" dirty="0" err="1" smtClean="0"/>
              <a:t>Tp</a:t>
            </a:r>
            <a:r>
              <a:rPr lang="en-AU" altLang="zh-TW" sz="2000" dirty="0" smtClean="0"/>
              <a:t>= 160 </a:t>
            </a:r>
            <a:r>
              <a:rPr lang="en-AU" altLang="zh-TW" sz="2000" dirty="0" err="1" smtClean="0"/>
              <a:t>ps</a:t>
            </a:r>
            <a:r>
              <a:rPr lang="en-AU" altLang="zh-TW" sz="2000" dirty="0" smtClean="0"/>
              <a:t>/in.</a:t>
            </a:r>
            <a:endParaRPr lang="en-US" altLang="zh-TW" sz="2000" dirty="0" smtClean="0"/>
          </a:p>
          <a:p>
            <a:pPr marL="812800" indent="-812800">
              <a:lnSpc>
                <a:spcPct val="80000"/>
              </a:lnSpc>
              <a:buFont typeface="Times New Roman" pitchFamily="18" charset="0"/>
              <a:buAutoNum type="arabicPeriod"/>
            </a:pPr>
            <a:r>
              <a:rPr lang="en-US" altLang="zh-TW" sz="2000" dirty="0" smtClean="0"/>
              <a:t>Sketch the waveform of the signal at the load between the time is 0 and the time when the signal is reflected back to the load end the second time. Mark clearly the time and voltage levels when the signal reaches the load the first time and the second time.</a:t>
            </a:r>
          </a:p>
          <a:p>
            <a:pPr marL="812800" indent="-812800">
              <a:lnSpc>
                <a:spcPct val="80000"/>
              </a:lnSpc>
              <a:buFont typeface="Times New Roman" pitchFamily="18" charset="0"/>
              <a:buAutoNum type="arabicPeriod"/>
            </a:pPr>
            <a:r>
              <a:rPr lang="en-AU" altLang="zh-TW" sz="2000" dirty="0" smtClean="0"/>
              <a:t>How do you change the values of </a:t>
            </a:r>
            <a:r>
              <a:rPr lang="en-US" altLang="zh-TW" sz="2000" dirty="0" smtClean="0"/>
              <a:t>RL</a:t>
            </a:r>
            <a:r>
              <a:rPr lang="en-AU" altLang="zh-TW" sz="2000" dirty="0" smtClean="0"/>
              <a:t> and </a:t>
            </a:r>
            <a:r>
              <a:rPr lang="en-US" altLang="zh-TW" sz="2000" dirty="0" smtClean="0"/>
              <a:t>RS</a:t>
            </a:r>
            <a:r>
              <a:rPr lang="en-AU" altLang="zh-TW" sz="2000" dirty="0" smtClean="0"/>
              <a:t> if you want to have a 0.5 V voltage step at the output without ripples?</a:t>
            </a:r>
          </a:p>
          <a:p>
            <a:pPr marL="812800" indent="-812800">
              <a:lnSpc>
                <a:spcPct val="80000"/>
              </a:lnSpc>
              <a:buFont typeface="Times New Roman" pitchFamily="18" charset="0"/>
              <a:buAutoNum type="arabicPeriod"/>
            </a:pPr>
            <a:r>
              <a:rPr lang="en-AU" altLang="zh-TW" sz="2000" dirty="0" smtClean="0"/>
              <a:t>What is the highest output voltage for all possible RL and RS?</a:t>
            </a:r>
          </a:p>
          <a:p>
            <a:pPr marL="812800" indent="-812800">
              <a:lnSpc>
                <a:spcPct val="80000"/>
              </a:lnSpc>
              <a:buFont typeface="Times New Roman" pitchFamily="18" charset="0"/>
              <a:buAutoNum type="arabicPeriod"/>
            </a:pPr>
            <a:r>
              <a:rPr lang="en-AU" altLang="zh-TW" sz="2000" dirty="0" smtClean="0"/>
              <a:t>How do you change the values of </a:t>
            </a:r>
            <a:r>
              <a:rPr lang="en-US" altLang="zh-TW" sz="2000" dirty="0" smtClean="0"/>
              <a:t>RL</a:t>
            </a:r>
            <a:r>
              <a:rPr lang="en-AU" altLang="zh-TW" sz="2000" dirty="0" smtClean="0"/>
              <a:t> and </a:t>
            </a:r>
            <a:r>
              <a:rPr lang="en-US" altLang="zh-TW" sz="2000" dirty="0" smtClean="0"/>
              <a:t>RS</a:t>
            </a:r>
            <a:r>
              <a:rPr lang="en-AU" altLang="zh-TW" sz="2000" dirty="0" smtClean="0"/>
              <a:t> if you want to have a peak of 1.3 V voltage at the output (ripples are allowed)?</a:t>
            </a:r>
          </a:p>
          <a:p>
            <a:pPr marL="812800" indent="-812800">
              <a:lnSpc>
                <a:spcPct val="80000"/>
              </a:lnSpc>
              <a:buFont typeface="Times New Roman" pitchFamily="18" charset="0"/>
              <a:buAutoNum type="arabicPeriod"/>
            </a:pPr>
            <a:r>
              <a:rPr lang="en-AU" altLang="zh-TW" sz="2000" dirty="0" smtClean="0"/>
              <a:t>Describe with explanation two methods to reduce reflections in a transmission line.</a:t>
            </a:r>
            <a:endParaRPr lang="en-US" altLang="en-US" sz="2000"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32771"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37D53145-AA7F-40D0-BF47-62A2DEA9D115}" type="slidenum">
              <a:rPr lang="zh-TW" altLang="en-US" sz="1400">
                <a:solidFill>
                  <a:schemeClr val="bg2"/>
                </a:solidFill>
              </a:rPr>
              <a:pPr/>
              <a:t>37</a:t>
            </a:fld>
            <a:endParaRPr lang="en-US" altLang="zh-TW" sz="1400">
              <a:solidFill>
                <a:schemeClr val="bg2"/>
              </a:solidFill>
            </a:endParaRPr>
          </a:p>
        </p:txBody>
      </p:sp>
      <p:sp>
        <p:nvSpPr>
          <p:cNvPr id="32772" name="Rectangle 2"/>
          <p:cNvSpPr>
            <a:spLocks noGrp="1" noChangeArrowheads="1"/>
          </p:cNvSpPr>
          <p:nvPr>
            <p:ph type="body" idx="1"/>
          </p:nvPr>
        </p:nvSpPr>
        <p:spPr>
          <a:xfrm>
            <a:off x="609600" y="152400"/>
            <a:ext cx="7772400" cy="6096000"/>
          </a:xfrm>
        </p:spPr>
        <p:txBody>
          <a:bodyPr/>
          <a:lstStyle/>
          <a:p>
            <a:pPr marL="812800" indent="-812800">
              <a:lnSpc>
                <a:spcPct val="90000"/>
              </a:lnSpc>
              <a:buNone/>
            </a:pPr>
            <a:r>
              <a:rPr lang="en-AU" altLang="zh-TW" sz="2400" u="sng" dirty="0" smtClean="0"/>
              <a:t>Answer of Exercise 7 (included for reference)</a:t>
            </a:r>
            <a:endParaRPr lang="en-AU" altLang="zh-TW" sz="2400" u="sng" dirty="0"/>
          </a:p>
          <a:p>
            <a:pPr marL="812800" indent="-812800">
              <a:lnSpc>
                <a:spcPct val="90000"/>
              </a:lnSpc>
              <a:buFont typeface="Monotype Sorts" pitchFamily="2" charset="2"/>
              <a:buNone/>
            </a:pPr>
            <a:endParaRPr lang="en-AU" altLang="zh-TW" sz="2400" u="sng" dirty="0" smtClean="0"/>
          </a:p>
          <a:p>
            <a:pPr marL="812800" indent="-812800">
              <a:lnSpc>
                <a:spcPct val="90000"/>
              </a:lnSpc>
              <a:buFont typeface="Monotype Sorts" pitchFamily="2" charset="2"/>
              <a:buNone/>
            </a:pPr>
            <a:endParaRPr lang="en-US" altLang="zh-TW" sz="2400" dirty="0" smtClean="0"/>
          </a:p>
          <a:p>
            <a:pPr marL="812800" indent="-812800">
              <a:lnSpc>
                <a:spcPct val="90000"/>
              </a:lnSpc>
              <a:buFont typeface="Times New Roman" pitchFamily="18" charset="0"/>
              <a:buAutoNum type="arabicPeriod"/>
            </a:pPr>
            <a:r>
              <a:rPr lang="en-AU" altLang="zh-TW" sz="2400" dirty="0" smtClean="0">
                <a:solidFill>
                  <a:srgbClr val="FF0000"/>
                </a:solidFill>
              </a:rPr>
              <a:t>Similar to the example discussed. </a:t>
            </a:r>
          </a:p>
          <a:p>
            <a:pPr marL="812800" indent="-812800">
              <a:lnSpc>
                <a:spcPct val="90000"/>
              </a:lnSpc>
              <a:buFont typeface="Times New Roman" pitchFamily="18" charset="0"/>
              <a:buAutoNum type="arabicPeriod"/>
            </a:pPr>
            <a:r>
              <a:rPr lang="en-AU" altLang="zh-TW" sz="2400" dirty="0" smtClean="0">
                <a:solidFill>
                  <a:srgbClr val="FF0000"/>
                </a:solidFill>
              </a:rPr>
              <a:t>How do you change the values of </a:t>
            </a:r>
            <a:r>
              <a:rPr lang="en-US" altLang="zh-TW" sz="2400" dirty="0" smtClean="0">
                <a:solidFill>
                  <a:srgbClr val="FF0000"/>
                </a:solidFill>
              </a:rPr>
              <a:t>RL</a:t>
            </a:r>
            <a:r>
              <a:rPr lang="en-AU" altLang="zh-TW" sz="2400" dirty="0" smtClean="0">
                <a:solidFill>
                  <a:srgbClr val="FF0000"/>
                </a:solidFill>
              </a:rPr>
              <a:t> and </a:t>
            </a:r>
            <a:r>
              <a:rPr lang="en-US" altLang="zh-TW" sz="2400" dirty="0" smtClean="0">
                <a:solidFill>
                  <a:srgbClr val="FF0000"/>
                </a:solidFill>
              </a:rPr>
              <a:t>RS</a:t>
            </a:r>
            <a:r>
              <a:rPr lang="en-AU" altLang="zh-TW" sz="2400" dirty="0" smtClean="0">
                <a:solidFill>
                  <a:srgbClr val="FF0000"/>
                </a:solidFill>
              </a:rPr>
              <a:t> if you want to have a 0.5 V voltage step at the output without ripples? (answer: two methods (</a:t>
            </a:r>
            <a:r>
              <a:rPr lang="en-AU" altLang="zh-TW" sz="2400" dirty="0" err="1" smtClean="0">
                <a:solidFill>
                  <a:srgbClr val="FF0000"/>
                </a:solidFill>
              </a:rPr>
              <a:t>i</a:t>
            </a:r>
            <a:r>
              <a:rPr lang="en-AU" altLang="zh-TW" sz="2400" dirty="0" smtClean="0">
                <a:solidFill>
                  <a:srgbClr val="FF0000"/>
                </a:solidFill>
              </a:rPr>
              <a:t>) set </a:t>
            </a:r>
            <a:r>
              <a:rPr lang="en-AU" altLang="zh-TW" sz="2400" dirty="0" err="1" smtClean="0">
                <a:solidFill>
                  <a:srgbClr val="FF0000"/>
                </a:solidFill>
              </a:rPr>
              <a:t>Rs</a:t>
            </a:r>
            <a:r>
              <a:rPr lang="en-AU" altLang="zh-TW" sz="2400" dirty="0" smtClean="0">
                <a:solidFill>
                  <a:srgbClr val="FF0000"/>
                </a:solidFill>
              </a:rPr>
              <a:t>=Z0 for no source reflection, RL=93.75 Ohms. (ii) set RL=75 Ohms , no load reflection, </a:t>
            </a:r>
            <a:r>
              <a:rPr lang="en-AU" altLang="zh-TW" sz="2400" dirty="0" err="1" smtClean="0">
                <a:solidFill>
                  <a:srgbClr val="FF0000"/>
                </a:solidFill>
              </a:rPr>
              <a:t>Rs</a:t>
            </a:r>
            <a:r>
              <a:rPr lang="en-AU" altLang="zh-TW" sz="2400" dirty="0" smtClean="0">
                <a:solidFill>
                  <a:srgbClr val="FF0000"/>
                </a:solidFill>
              </a:rPr>
              <a:t> =60 Ohms)</a:t>
            </a:r>
          </a:p>
          <a:p>
            <a:pPr marL="812800" indent="-812800">
              <a:lnSpc>
                <a:spcPct val="90000"/>
              </a:lnSpc>
              <a:buFont typeface="Times New Roman" pitchFamily="18" charset="0"/>
              <a:buAutoNum type="arabicPeriod"/>
            </a:pPr>
            <a:r>
              <a:rPr lang="en-AU" altLang="zh-TW" sz="2400" dirty="0" smtClean="0">
                <a:solidFill>
                  <a:srgbClr val="FF0000"/>
                </a:solidFill>
              </a:rPr>
              <a:t>What is the highest output voltage for all possible RL and RS? ANS:(RS=0, RL=infinity) </a:t>
            </a:r>
            <a:r>
              <a:rPr lang="en-AU" altLang="zh-TW" sz="2400" dirty="0" err="1" smtClean="0">
                <a:solidFill>
                  <a:srgbClr val="FF0000"/>
                </a:solidFill>
              </a:rPr>
              <a:t>Vout</a:t>
            </a:r>
            <a:r>
              <a:rPr lang="en-AU" altLang="zh-TW" sz="2400" dirty="0" smtClean="0">
                <a:solidFill>
                  <a:srgbClr val="FF0000"/>
                </a:solidFill>
              </a:rPr>
              <a:t>=p*</a:t>
            </a:r>
            <a:r>
              <a:rPr lang="en-AU" altLang="zh-TW" sz="2400" dirty="0" err="1" smtClean="0">
                <a:solidFill>
                  <a:srgbClr val="FF0000"/>
                </a:solidFill>
              </a:rPr>
              <a:t>T</a:t>
            </a:r>
            <a:r>
              <a:rPr lang="en-AU" altLang="zh-TW" sz="2400" baseline="-25000" dirty="0" err="1" smtClean="0">
                <a:solidFill>
                  <a:srgbClr val="FF0000"/>
                </a:solidFill>
              </a:rPr>
              <a:t>max</a:t>
            </a:r>
            <a:r>
              <a:rPr lang="en-AU" altLang="zh-TW" sz="2400" dirty="0" smtClean="0">
                <a:solidFill>
                  <a:srgbClr val="FF0000"/>
                </a:solidFill>
              </a:rPr>
              <a:t>=0.9*2V</a:t>
            </a:r>
          </a:p>
          <a:p>
            <a:pPr marL="812800" indent="-812800">
              <a:lnSpc>
                <a:spcPct val="90000"/>
              </a:lnSpc>
              <a:buFont typeface="Times New Roman" pitchFamily="18" charset="0"/>
              <a:buAutoNum type="arabicPeriod"/>
            </a:pPr>
            <a:r>
              <a:rPr lang="en-AU" altLang="zh-TW" sz="2400" dirty="0" smtClean="0">
                <a:solidFill>
                  <a:srgbClr val="FF0000"/>
                </a:solidFill>
              </a:rPr>
              <a:t>How do you change the values of </a:t>
            </a:r>
            <a:r>
              <a:rPr lang="en-US" altLang="zh-TW" sz="2400" dirty="0" smtClean="0">
                <a:solidFill>
                  <a:srgbClr val="FF0000"/>
                </a:solidFill>
              </a:rPr>
              <a:t>RL</a:t>
            </a:r>
            <a:r>
              <a:rPr lang="en-AU" altLang="zh-TW" sz="2400" dirty="0" smtClean="0">
                <a:solidFill>
                  <a:srgbClr val="FF0000"/>
                </a:solidFill>
              </a:rPr>
              <a:t> and </a:t>
            </a:r>
            <a:r>
              <a:rPr lang="en-US" altLang="zh-TW" sz="2400" dirty="0" smtClean="0">
                <a:solidFill>
                  <a:srgbClr val="FF0000"/>
                </a:solidFill>
              </a:rPr>
              <a:t>RS</a:t>
            </a:r>
            <a:r>
              <a:rPr lang="en-AU" altLang="zh-TW" sz="2400" dirty="0" smtClean="0">
                <a:solidFill>
                  <a:srgbClr val="FF0000"/>
                </a:solidFill>
              </a:rPr>
              <a:t> if you want to have a peak of 1.3 V voltage at the output (ripples are allowed)? ANS: p*T=0.9*2*RL/(Z0+RL)=1.3, (</a:t>
            </a:r>
            <a:r>
              <a:rPr lang="en-AU" altLang="zh-TW" sz="2400" dirty="0" err="1" smtClean="0">
                <a:solidFill>
                  <a:srgbClr val="FF0000"/>
                </a:solidFill>
              </a:rPr>
              <a:t>Rs</a:t>
            </a:r>
            <a:r>
              <a:rPr lang="en-AU" altLang="zh-TW" sz="2400" dirty="0" smtClean="0">
                <a:solidFill>
                  <a:srgbClr val="FF0000"/>
                </a:solidFill>
              </a:rPr>
              <a:t>=0, RL=195). You may use a smaller value for RS similar to the PCI bus, say 10 </a:t>
            </a:r>
            <a:r>
              <a:rPr lang="en-AU" altLang="zh-TW" sz="2400" dirty="0" smtClean="0">
                <a:solidFill>
                  <a:srgbClr val="FF0000"/>
                </a:solidFill>
                <a:sym typeface="Symbol" pitchFamily="18" charset="2"/>
              </a:rPr>
              <a:t>.</a:t>
            </a:r>
            <a:endParaRPr lang="en-AU" altLang="zh-TW" sz="2400" dirty="0" smtClean="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33795"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187A53DE-06EC-4A15-BB94-52C9ABE90BEC}" type="slidenum">
              <a:rPr lang="zh-TW" altLang="en-US" sz="1400">
                <a:solidFill>
                  <a:schemeClr val="bg2"/>
                </a:solidFill>
              </a:rPr>
              <a:pPr/>
              <a:t>38</a:t>
            </a:fld>
            <a:endParaRPr lang="en-US" altLang="zh-TW" sz="1400">
              <a:solidFill>
                <a:schemeClr val="bg2"/>
              </a:solidFill>
            </a:endParaRPr>
          </a:p>
        </p:txBody>
      </p:sp>
      <p:sp>
        <p:nvSpPr>
          <p:cNvPr id="33796" name="Rectangle 2"/>
          <p:cNvSpPr>
            <a:spLocks noGrp="1" noChangeArrowheads="1"/>
          </p:cNvSpPr>
          <p:nvPr>
            <p:ph type="title"/>
          </p:nvPr>
        </p:nvSpPr>
        <p:spPr/>
        <p:txBody>
          <a:bodyPr/>
          <a:lstStyle/>
          <a:p>
            <a:r>
              <a:rPr lang="en-US" altLang="zh-TW" smtClean="0"/>
              <a:t>Conclusion</a:t>
            </a:r>
          </a:p>
        </p:txBody>
      </p:sp>
      <p:sp>
        <p:nvSpPr>
          <p:cNvPr id="33797" name="Rectangle 3"/>
          <p:cNvSpPr>
            <a:spLocks noGrp="1" noChangeArrowheads="1"/>
          </p:cNvSpPr>
          <p:nvPr>
            <p:ph type="body" idx="1"/>
          </p:nvPr>
        </p:nvSpPr>
        <p:spPr/>
        <p:txBody>
          <a:bodyPr/>
          <a:lstStyle/>
          <a:p>
            <a:r>
              <a:rPr lang="en-US" altLang="zh-TW" smtClean="0"/>
              <a:t>Studied Characteristics of transmission lines.</a:t>
            </a:r>
          </a:p>
          <a:p>
            <a:r>
              <a:rPr lang="en-US" altLang="zh-TW" smtClean="0"/>
              <a:t>Studied ways to terminate the line to avoid reflection.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34819"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CC8BCAA5-E786-46E6-9F3B-C3BD762A8FF2}" type="slidenum">
              <a:rPr lang="zh-TW" altLang="en-US" sz="1400">
                <a:solidFill>
                  <a:schemeClr val="bg2"/>
                </a:solidFill>
              </a:rPr>
              <a:pPr/>
              <a:t>39</a:t>
            </a:fld>
            <a:endParaRPr lang="en-US" altLang="zh-TW" sz="1400">
              <a:solidFill>
                <a:schemeClr val="bg2"/>
              </a:solidFill>
            </a:endParaRPr>
          </a:p>
        </p:txBody>
      </p:sp>
      <p:sp>
        <p:nvSpPr>
          <p:cNvPr id="34820" name="Rectangle 2"/>
          <p:cNvSpPr>
            <a:spLocks noGrp="1" noChangeArrowheads="1"/>
          </p:cNvSpPr>
          <p:nvPr>
            <p:ph type="title"/>
          </p:nvPr>
        </p:nvSpPr>
        <p:spPr/>
        <p:txBody>
          <a:bodyPr/>
          <a:lstStyle/>
          <a:p>
            <a:r>
              <a:rPr lang="en-US" altLang="zh-TW" smtClean="0"/>
              <a:t>References</a:t>
            </a:r>
          </a:p>
        </p:txBody>
      </p:sp>
      <p:sp>
        <p:nvSpPr>
          <p:cNvPr id="34821" name="Rectangle 3"/>
          <p:cNvSpPr>
            <a:spLocks noGrp="1" noChangeArrowheads="1"/>
          </p:cNvSpPr>
          <p:nvPr>
            <p:ph type="body" idx="1"/>
          </p:nvPr>
        </p:nvSpPr>
        <p:spPr/>
        <p:txBody>
          <a:bodyPr/>
          <a:lstStyle/>
          <a:p>
            <a:pPr>
              <a:lnSpc>
                <a:spcPct val="90000"/>
              </a:lnSpc>
            </a:pPr>
            <a:r>
              <a:rPr lang="en-US" altLang="zh-TW" sz="2800" smtClean="0"/>
              <a:t>[1]</a:t>
            </a:r>
            <a:r>
              <a:rPr lang="en-US" altLang="zh-TW" smtClean="0"/>
              <a:t>Chapter4 of </a:t>
            </a:r>
            <a:r>
              <a:rPr lang="en-US" altLang="zh-TW" i="1" smtClean="0"/>
              <a:t>High speed digital design </a:t>
            </a:r>
            <a:r>
              <a:rPr lang="en-US" altLang="zh-TW" smtClean="0"/>
              <a:t>, by Johnson and Graham</a:t>
            </a:r>
          </a:p>
          <a:p>
            <a:pPr>
              <a:lnSpc>
                <a:spcPct val="90000"/>
              </a:lnSpc>
            </a:pPr>
            <a:r>
              <a:rPr lang="en-US" altLang="zh-TW" smtClean="0"/>
              <a:t>[2] Kreyszig, </a:t>
            </a:r>
            <a:r>
              <a:rPr lang="en-US" altLang="zh-TW" i="1" smtClean="0"/>
              <a:t>Advanced Engineering maths,</a:t>
            </a:r>
            <a:r>
              <a:rPr lang="en-US" altLang="zh-TW" smtClean="0"/>
              <a:t> edition 6, Page 74</a:t>
            </a:r>
          </a:p>
          <a:p>
            <a:pPr>
              <a:lnSpc>
                <a:spcPct val="90000"/>
              </a:lnSpc>
            </a:pPr>
            <a:r>
              <a:rPr lang="en-US" altLang="zh-TW" smtClean="0"/>
              <a:t>[3] Buckley, </a:t>
            </a:r>
            <a:r>
              <a:rPr lang="en-US" altLang="zh-TW" i="1" smtClean="0"/>
              <a:t>Transmissions networks and circuits</a:t>
            </a:r>
            <a:r>
              <a:rPr lang="en-US" altLang="zh-TW" smtClean="0"/>
              <a:t> , The Macmillan press. Page 1</a:t>
            </a:r>
          </a:p>
          <a:p>
            <a:pPr>
              <a:lnSpc>
                <a:spcPct val="90000"/>
              </a:lnSpc>
            </a:pPr>
            <a:r>
              <a:rPr lang="en-US" altLang="zh-TW" smtClean="0"/>
              <a:t>[4]http://direct.xilinx.com/bvdocs/appnotes/xapp311.pdf (For PCI application)</a:t>
            </a:r>
          </a:p>
          <a:p>
            <a:pPr>
              <a:lnSpc>
                <a:spcPct val="90000"/>
              </a:lnSpc>
            </a:pPr>
            <a:endParaRPr lang="zh-TW"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6147"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ED142306-516E-45C4-A427-1CE4EADF24CD}" type="slidenum">
              <a:rPr lang="zh-TW" altLang="en-US" sz="1400">
                <a:solidFill>
                  <a:schemeClr val="bg2"/>
                </a:solidFill>
              </a:rPr>
              <a:pPr/>
              <a:t>4</a:t>
            </a:fld>
            <a:endParaRPr lang="en-US" altLang="zh-TW" sz="1400">
              <a:solidFill>
                <a:schemeClr val="bg2"/>
              </a:solidFill>
            </a:endParaRPr>
          </a:p>
        </p:txBody>
      </p:sp>
      <p:sp>
        <p:nvSpPr>
          <p:cNvPr id="6148" name="Rectangle 2"/>
          <p:cNvSpPr>
            <a:spLocks noGrp="1" noChangeArrowheads="1"/>
          </p:cNvSpPr>
          <p:nvPr>
            <p:ph type="title"/>
          </p:nvPr>
        </p:nvSpPr>
        <p:spPr>
          <a:xfrm>
            <a:off x="685800" y="762000"/>
            <a:ext cx="7772400" cy="1143000"/>
          </a:xfrm>
        </p:spPr>
        <p:txBody>
          <a:bodyPr/>
          <a:lstStyle/>
          <a:p>
            <a:r>
              <a:rPr lang="en-US" altLang="zh-TW" sz="3600" smtClean="0"/>
              <a:t>Advantage of using transmission lines:</a:t>
            </a:r>
            <a:br>
              <a:rPr lang="en-US" altLang="zh-TW" sz="3600" smtClean="0"/>
            </a:br>
            <a:r>
              <a:rPr lang="en-US" altLang="zh-TW" sz="3600" smtClean="0"/>
              <a:t>Reduce Electromagnetic Interference (EMI) in point-to-point wiring</a:t>
            </a:r>
            <a:endParaRPr lang="en-US" altLang="zh-TW" smtClean="0"/>
          </a:p>
        </p:txBody>
      </p:sp>
      <p:sp>
        <p:nvSpPr>
          <p:cNvPr id="6149" name="Rectangle 3"/>
          <p:cNvSpPr>
            <a:spLocks noGrp="1" noChangeArrowheads="1"/>
          </p:cNvSpPr>
          <p:nvPr>
            <p:ph type="body" idx="1"/>
          </p:nvPr>
        </p:nvSpPr>
        <p:spPr/>
        <p:txBody>
          <a:bodyPr/>
          <a:lstStyle/>
          <a:p>
            <a:r>
              <a:rPr lang="en-US" altLang="zh-TW" smtClean="0"/>
              <a:t>Wire-wrap connections create EMI.</a:t>
            </a:r>
          </a:p>
          <a:p>
            <a:r>
              <a:rPr lang="en-US" altLang="zh-TW" smtClean="0"/>
              <a:t>Transmission lines reduce EMI because,</a:t>
            </a:r>
          </a:p>
          <a:p>
            <a:pPr lvl="1"/>
            <a:r>
              <a:rPr lang="en-US" altLang="zh-TW" smtClean="0"/>
              <a:t>Current loop area is small, also it constraints the return current (in ground plane) closer to the outgoing signal path, magnetic current cancel each other.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rgbClr val="578963"/>
                </a:solidFill>
              </a:rPr>
              <a:t>Transmission lines (v.8b)</a:t>
            </a:r>
            <a:endParaRPr lang="en-US" altLang="zh-TW" sz="1400">
              <a:solidFill>
                <a:srgbClr val="578963"/>
              </a:solidFill>
            </a:endParaRPr>
          </a:p>
        </p:txBody>
      </p:sp>
      <p:sp>
        <p:nvSpPr>
          <p:cNvPr id="35843" name="Rectangle 7"/>
          <p:cNvSpPr>
            <a:spLocks noGrp="1" noChangeArrowheads="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85EB2217-CE30-482D-B447-A9F73FD5C052}" type="slidenum">
              <a:rPr lang="zh-TW" altLang="en-US" sz="1400">
                <a:solidFill>
                  <a:srgbClr val="578963"/>
                </a:solidFill>
              </a:rPr>
              <a:pPr/>
              <a:t>40</a:t>
            </a:fld>
            <a:endParaRPr lang="en-US" altLang="zh-TW" sz="1400">
              <a:solidFill>
                <a:srgbClr val="578963"/>
              </a:solidFill>
            </a:endParaRPr>
          </a:p>
        </p:txBody>
      </p:sp>
      <p:sp>
        <p:nvSpPr>
          <p:cNvPr id="35844" name="Rectangle 4"/>
          <p:cNvSpPr>
            <a:spLocks noGrp="1" noChangeArrowheads="1"/>
          </p:cNvSpPr>
          <p:nvPr>
            <p:ph type="ctrTitle"/>
          </p:nvPr>
        </p:nvSpPr>
        <p:spPr/>
        <p:txBody>
          <a:bodyPr/>
          <a:lstStyle/>
          <a:p>
            <a:r>
              <a:rPr lang="en-US" altLang="en-US" smtClean="0"/>
              <a:t>Appendix 1</a:t>
            </a:r>
          </a:p>
        </p:txBody>
      </p:sp>
      <p:sp>
        <p:nvSpPr>
          <p:cNvPr id="35845" name="Rectangle 5"/>
          <p:cNvSpPr>
            <a:spLocks noGrp="1" noChangeArrowheads="1"/>
          </p:cNvSpPr>
          <p:nvPr>
            <p:ph type="subTitle" idx="1"/>
          </p:nvPr>
        </p:nvSpPr>
        <p:spPr/>
        <p:txBody>
          <a:bodyPr/>
          <a:lstStyle/>
          <a:p>
            <a:endParaRPr lang="en-US" alt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rgbClr val="578963"/>
                </a:solidFill>
              </a:rPr>
              <a:t>Transmission lines (v.8b)</a:t>
            </a:r>
            <a:endParaRPr lang="en-US" altLang="zh-TW" sz="1400">
              <a:solidFill>
                <a:srgbClr val="578963"/>
              </a:solidFill>
            </a:endParaRPr>
          </a:p>
        </p:txBody>
      </p:sp>
      <p:sp>
        <p:nvSpPr>
          <p:cNvPr id="36867" name="Rectangle 7"/>
          <p:cNvSpPr>
            <a:spLocks noGrp="1" noChangeArrowheads="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858D95DD-D08D-4820-B9D3-253661C81603}" type="slidenum">
              <a:rPr lang="zh-TW" altLang="en-US" sz="1400">
                <a:solidFill>
                  <a:srgbClr val="578963"/>
                </a:solidFill>
              </a:rPr>
              <a:pPr/>
              <a:t>41</a:t>
            </a:fld>
            <a:endParaRPr lang="en-US" altLang="zh-TW" sz="1400">
              <a:solidFill>
                <a:srgbClr val="578963"/>
              </a:solidFill>
            </a:endParaRPr>
          </a:p>
        </p:txBody>
      </p:sp>
      <p:sp>
        <p:nvSpPr>
          <p:cNvPr id="36868" name="Rectangle 2"/>
          <p:cNvSpPr>
            <a:spLocks noGrp="1" noChangeArrowheads="1"/>
          </p:cNvSpPr>
          <p:nvPr>
            <p:ph type="ctrTitle"/>
          </p:nvPr>
        </p:nvSpPr>
        <p:spPr/>
        <p:txBody>
          <a:bodyPr/>
          <a:lstStyle/>
          <a:p>
            <a:pPr algn="ctr"/>
            <a:r>
              <a:rPr lang="en-US" altLang="zh-TW" smtClean="0"/>
              <a:t>Mathematics of transmission lines</a:t>
            </a:r>
          </a:p>
        </p:txBody>
      </p:sp>
      <p:sp>
        <p:nvSpPr>
          <p:cNvPr id="36869" name="Rectangle 3"/>
          <p:cNvSpPr>
            <a:spLocks noGrp="1" noChangeArrowheads="1"/>
          </p:cNvSpPr>
          <p:nvPr>
            <p:ph type="subTitle" idx="1"/>
          </p:nvPr>
        </p:nvSpPr>
        <p:spPr/>
        <p:txBody>
          <a:bodyPr/>
          <a:lstStyle/>
          <a:p>
            <a:r>
              <a:rPr lang="zh-TW" altLang="en-US" smtClean="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37891"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D65D3101-160C-429E-B135-80E88244648C}" type="slidenum">
              <a:rPr lang="zh-TW" altLang="en-US" sz="1400">
                <a:solidFill>
                  <a:schemeClr val="bg2"/>
                </a:solidFill>
              </a:rPr>
              <a:pPr/>
              <a:t>42</a:t>
            </a:fld>
            <a:endParaRPr lang="en-US" altLang="zh-TW" sz="1400">
              <a:solidFill>
                <a:schemeClr val="bg2"/>
              </a:solidFill>
            </a:endParaRPr>
          </a:p>
        </p:txBody>
      </p:sp>
      <p:sp>
        <p:nvSpPr>
          <p:cNvPr id="37892" name="Rectangle 2"/>
          <p:cNvSpPr>
            <a:spLocks noGrp="1" noChangeArrowheads="1"/>
          </p:cNvSpPr>
          <p:nvPr>
            <p:ph type="title"/>
          </p:nvPr>
        </p:nvSpPr>
        <p:spPr/>
        <p:txBody>
          <a:bodyPr/>
          <a:lstStyle/>
          <a:p>
            <a:r>
              <a:rPr lang="en-US" altLang="zh-TW" smtClean="0"/>
              <a:t>Main formulas (for proof, see appendix 1)</a:t>
            </a:r>
          </a:p>
        </p:txBody>
      </p:sp>
      <p:sp>
        <p:nvSpPr>
          <p:cNvPr id="37893" name="Rectangle 3"/>
          <p:cNvSpPr>
            <a:spLocks noGrp="1" noChangeArrowheads="1"/>
          </p:cNvSpPr>
          <p:nvPr>
            <p:ph type="body" idx="1"/>
          </p:nvPr>
        </p:nvSpPr>
        <p:spPr/>
        <p:txBody>
          <a:bodyPr/>
          <a:lstStyle/>
          <a:p>
            <a:endParaRPr lang="en-US" altLang="zh-TW" smtClean="0">
              <a:sym typeface="Symbol" pitchFamily="18" charset="2"/>
            </a:endParaRPr>
          </a:p>
          <a:p>
            <a:r>
              <a:rPr lang="en-US" altLang="zh-TW" smtClean="0">
                <a:sym typeface="Symbol" pitchFamily="18" charset="2"/>
              </a:rPr>
              <a:t>If   =   [(R+ </a:t>
            </a:r>
            <a:r>
              <a:rPr lang="en-US" altLang="zh-TW" smtClean="0"/>
              <a:t>j </a:t>
            </a:r>
            <a:r>
              <a:rPr lang="en-US" altLang="zh-TW" smtClean="0">
                <a:sym typeface="Symbol" pitchFamily="18" charset="2"/>
              </a:rPr>
              <a:t> L)(G+</a:t>
            </a:r>
            <a:r>
              <a:rPr lang="en-US" altLang="zh-TW" smtClean="0"/>
              <a:t>j </a:t>
            </a:r>
            <a:r>
              <a:rPr lang="en-US" altLang="zh-TW" smtClean="0">
                <a:sym typeface="Symbol" pitchFamily="18" charset="2"/>
              </a:rPr>
              <a:t> C)]</a:t>
            </a:r>
            <a:endParaRPr lang="en-US" altLang="zh-TW" baseline="30000" smtClean="0">
              <a:sym typeface="Symbol" pitchFamily="18" charset="2"/>
            </a:endParaRPr>
          </a:p>
          <a:p>
            <a:endParaRPr lang="en-US" altLang="zh-TW" smtClean="0">
              <a:sym typeface="Symbol" pitchFamily="18" charset="2"/>
            </a:endParaRPr>
          </a:p>
          <a:p>
            <a:r>
              <a:rPr lang="en-US" altLang="zh-TW" smtClean="0">
                <a:sym typeface="Symbol" pitchFamily="18" charset="2"/>
              </a:rPr>
              <a:t>V=Ae</a:t>
            </a:r>
            <a:r>
              <a:rPr lang="en-US" altLang="zh-TW" baseline="30000" smtClean="0">
                <a:sym typeface="Symbol" pitchFamily="18" charset="2"/>
              </a:rPr>
              <a:t>-x </a:t>
            </a:r>
            <a:r>
              <a:rPr lang="en-US" altLang="zh-TW" smtClean="0">
                <a:sym typeface="Symbol" pitchFamily="18" charset="2"/>
              </a:rPr>
              <a:t>+Be</a:t>
            </a:r>
            <a:r>
              <a:rPr lang="en-US" altLang="zh-TW" baseline="30000" smtClean="0">
                <a:sym typeface="Symbol" pitchFamily="18" charset="2"/>
              </a:rPr>
              <a:t>x </a:t>
            </a:r>
            <a:r>
              <a:rPr lang="en-US" altLang="zh-TW" smtClean="0">
                <a:sym typeface="Symbol" pitchFamily="18" charset="2"/>
              </a:rPr>
              <a:t>----------------------(13)</a:t>
            </a:r>
            <a:endParaRPr lang="en-US" altLang="zh-TW" baseline="30000" smtClean="0">
              <a:sym typeface="Symbol" pitchFamily="18" charset="2"/>
            </a:endParaRPr>
          </a:p>
          <a:p>
            <a:r>
              <a:rPr lang="en-US" altLang="zh-TW" smtClean="0">
                <a:sym typeface="Symbol" pitchFamily="18" charset="2"/>
              </a:rPr>
              <a:t>I=(A/Z</a:t>
            </a:r>
            <a:r>
              <a:rPr lang="en-US" altLang="zh-TW" baseline="-25000" smtClean="0">
                <a:sym typeface="Symbol" pitchFamily="18" charset="2"/>
              </a:rPr>
              <a:t>0</a:t>
            </a:r>
            <a:r>
              <a:rPr lang="en-US" altLang="zh-TW" smtClean="0">
                <a:sym typeface="Symbol" pitchFamily="18" charset="2"/>
              </a:rPr>
              <a:t>)e</a:t>
            </a:r>
            <a:r>
              <a:rPr lang="en-US" altLang="zh-TW" baseline="30000" smtClean="0">
                <a:sym typeface="Symbol" pitchFamily="18" charset="2"/>
              </a:rPr>
              <a:t>-x </a:t>
            </a:r>
            <a:r>
              <a:rPr lang="en-US" altLang="zh-TW" smtClean="0">
                <a:sym typeface="Symbol" pitchFamily="18" charset="2"/>
              </a:rPr>
              <a:t>- (B/Z</a:t>
            </a:r>
            <a:r>
              <a:rPr lang="en-US" altLang="zh-TW" baseline="-25000" smtClean="0">
                <a:sym typeface="Symbol" pitchFamily="18" charset="2"/>
              </a:rPr>
              <a:t>0</a:t>
            </a:r>
            <a:r>
              <a:rPr lang="en-US" altLang="zh-TW" smtClean="0">
                <a:sym typeface="Symbol" pitchFamily="18" charset="2"/>
              </a:rPr>
              <a:t>)e</a:t>
            </a:r>
            <a:r>
              <a:rPr lang="en-US" altLang="zh-TW" baseline="30000" smtClean="0">
                <a:sym typeface="Symbol" pitchFamily="18" charset="2"/>
              </a:rPr>
              <a:t>x </a:t>
            </a:r>
            <a:r>
              <a:rPr lang="en-US" altLang="zh-TW" smtClean="0">
                <a:sym typeface="Symbol" pitchFamily="18" charset="2"/>
              </a:rPr>
              <a:t>------------(14)</a:t>
            </a:r>
            <a:endParaRPr lang="en-US" altLang="zh-TW" baseline="30000" smtClean="0">
              <a:sym typeface="Symbol" pitchFamily="18" charset="2"/>
            </a:endParaRPr>
          </a:p>
          <a:p>
            <a:r>
              <a:rPr lang="en-US" altLang="zh-TW" smtClean="0">
                <a:sym typeface="Symbol" pitchFamily="18" charset="2"/>
              </a:rPr>
              <a:t>Z</a:t>
            </a:r>
            <a:r>
              <a:rPr lang="en-US" altLang="zh-TW" baseline="-25000" smtClean="0">
                <a:sym typeface="Symbol" pitchFamily="18" charset="2"/>
              </a:rPr>
              <a:t>0</a:t>
            </a:r>
            <a:r>
              <a:rPr lang="en-US" altLang="zh-TW" smtClean="0">
                <a:sym typeface="Symbol" pitchFamily="18" charset="2"/>
              </a:rPr>
              <a:t>=  </a:t>
            </a:r>
            <a:r>
              <a:rPr lang="en-US" altLang="zh-TW" sz="2800" smtClean="0">
                <a:sym typeface="Symbol" pitchFamily="18" charset="2"/>
              </a:rPr>
              <a:t>[(R+j  L)/(G+j  C)]=</a:t>
            </a:r>
            <a:r>
              <a:rPr lang="en-US" altLang="zh-TW" smtClean="0">
                <a:sym typeface="Symbol" pitchFamily="18" charset="2"/>
              </a:rPr>
              <a:t>characteristic impedance</a:t>
            </a:r>
          </a:p>
          <a:p>
            <a:endParaRPr lang="zh-TW" altLang="zh-TW" smtClean="0">
              <a:sym typeface="Symbol" pitchFamily="18" charset="2"/>
            </a:endParaRPr>
          </a:p>
        </p:txBody>
      </p:sp>
      <p:sp>
        <p:nvSpPr>
          <p:cNvPr id="37894" name="Rectangle 5"/>
          <p:cNvSpPr>
            <a:spLocks noChangeArrowheads="1"/>
          </p:cNvSpPr>
          <p:nvPr/>
        </p:nvSpPr>
        <p:spPr bwMode="auto">
          <a:xfrm>
            <a:off x="457200" y="3581400"/>
            <a:ext cx="8077200" cy="198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37895" name="Freeform 8"/>
          <p:cNvSpPr>
            <a:spLocks/>
          </p:cNvSpPr>
          <p:nvPr/>
        </p:nvSpPr>
        <p:spPr bwMode="auto">
          <a:xfrm>
            <a:off x="1752600" y="5029200"/>
            <a:ext cx="3352800" cy="457200"/>
          </a:xfrm>
          <a:custGeom>
            <a:avLst/>
            <a:gdLst>
              <a:gd name="T0" fmla="*/ 0 w 2976"/>
              <a:gd name="T1" fmla="*/ 2147483647 h 240"/>
              <a:gd name="T2" fmla="*/ 2147483647 w 2976"/>
              <a:gd name="T3" fmla="*/ 2147483647 h 240"/>
              <a:gd name="T4" fmla="*/ 2147483647 w 2976"/>
              <a:gd name="T5" fmla="*/ 0 h 240"/>
              <a:gd name="T6" fmla="*/ 2147483647 w 2976"/>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76" h="240">
                <a:moveTo>
                  <a:pt x="0" y="240"/>
                </a:moveTo>
                <a:lnTo>
                  <a:pt x="96" y="192"/>
                </a:lnTo>
                <a:lnTo>
                  <a:pt x="144" y="0"/>
                </a:lnTo>
                <a:lnTo>
                  <a:pt x="2976" y="0"/>
                </a:ln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38915"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5111C533-96AE-4206-9C38-596E0944DEE5}" type="slidenum">
              <a:rPr lang="zh-TW" altLang="en-US" sz="1400">
                <a:solidFill>
                  <a:schemeClr val="bg2"/>
                </a:solidFill>
              </a:rPr>
              <a:pPr/>
              <a:t>43</a:t>
            </a:fld>
            <a:endParaRPr lang="en-US" altLang="zh-TW" sz="1400">
              <a:solidFill>
                <a:schemeClr val="bg2"/>
              </a:solidFill>
            </a:endParaRPr>
          </a:p>
        </p:txBody>
      </p:sp>
      <p:sp>
        <p:nvSpPr>
          <p:cNvPr id="38916" name="Rectangle 2"/>
          <p:cNvSpPr>
            <a:spLocks noGrp="1" noChangeArrowheads="1"/>
          </p:cNvSpPr>
          <p:nvPr>
            <p:ph type="title"/>
          </p:nvPr>
        </p:nvSpPr>
        <p:spPr>
          <a:xfrm>
            <a:off x="685800" y="152400"/>
            <a:ext cx="7772400" cy="1143000"/>
          </a:xfrm>
        </p:spPr>
        <p:txBody>
          <a:bodyPr/>
          <a:lstStyle/>
          <a:p>
            <a:r>
              <a:rPr lang="en-US" altLang="zh-TW" smtClean="0"/>
              <a:t>Incident and reflective waves</a:t>
            </a:r>
          </a:p>
        </p:txBody>
      </p:sp>
      <p:sp>
        <p:nvSpPr>
          <p:cNvPr id="38917" name="Rectangle 3"/>
          <p:cNvSpPr>
            <a:spLocks noGrp="1" noChangeArrowheads="1"/>
          </p:cNvSpPr>
          <p:nvPr>
            <p:ph type="body" idx="1"/>
          </p:nvPr>
        </p:nvSpPr>
        <p:spPr/>
        <p:txBody>
          <a:bodyPr/>
          <a:lstStyle/>
          <a:p>
            <a:pPr>
              <a:lnSpc>
                <a:spcPct val="80000"/>
              </a:lnSpc>
            </a:pPr>
            <a:endParaRPr lang="zh-TW" altLang="zh-TW" sz="2800" smtClean="0">
              <a:sym typeface="Symbol" pitchFamily="18" charset="2"/>
            </a:endParaRPr>
          </a:p>
          <a:p>
            <a:pPr>
              <a:lnSpc>
                <a:spcPct val="80000"/>
              </a:lnSpc>
            </a:pPr>
            <a:endParaRPr lang="zh-TW" altLang="zh-TW" sz="2800" smtClean="0">
              <a:sym typeface="Symbol" pitchFamily="18" charset="2"/>
            </a:endParaRPr>
          </a:p>
          <a:p>
            <a:pPr>
              <a:lnSpc>
                <a:spcPct val="80000"/>
              </a:lnSpc>
            </a:pPr>
            <a:endParaRPr lang="zh-TW" altLang="zh-TW" sz="2800" smtClean="0">
              <a:sym typeface="Symbol" pitchFamily="18" charset="2"/>
            </a:endParaRPr>
          </a:p>
          <a:p>
            <a:pPr>
              <a:lnSpc>
                <a:spcPct val="80000"/>
              </a:lnSpc>
            </a:pPr>
            <a:endParaRPr lang="en-US" altLang="zh-TW" sz="2800" smtClean="0">
              <a:sym typeface="Symbol" pitchFamily="18" charset="2"/>
            </a:endParaRPr>
          </a:p>
          <a:p>
            <a:pPr>
              <a:lnSpc>
                <a:spcPct val="80000"/>
              </a:lnSpc>
            </a:pPr>
            <a:endParaRPr lang="en-US" altLang="zh-TW" sz="2800" smtClean="0">
              <a:sym typeface="Symbol" pitchFamily="18" charset="2"/>
            </a:endParaRPr>
          </a:p>
          <a:p>
            <a:pPr>
              <a:lnSpc>
                <a:spcPct val="80000"/>
              </a:lnSpc>
            </a:pPr>
            <a:r>
              <a:rPr lang="en-US" altLang="zh-TW" sz="2800" smtClean="0">
                <a:sym typeface="Symbol" pitchFamily="18" charset="2"/>
              </a:rPr>
              <a:t>V</a:t>
            </a:r>
            <a:r>
              <a:rPr lang="en-US" altLang="zh-TW" sz="2800" baseline="-25000" smtClean="0">
                <a:sym typeface="Symbol" pitchFamily="18" charset="2"/>
              </a:rPr>
              <a:t>x</a:t>
            </a:r>
            <a:r>
              <a:rPr lang="en-US" altLang="zh-TW" sz="2800" smtClean="0">
                <a:sym typeface="Symbol" pitchFamily="18" charset="2"/>
              </a:rPr>
              <a:t>=Ae</a:t>
            </a:r>
            <a:r>
              <a:rPr lang="en-US" altLang="zh-TW" sz="2800" baseline="30000" smtClean="0">
                <a:sym typeface="Symbol" pitchFamily="18" charset="2"/>
              </a:rPr>
              <a:t>-x </a:t>
            </a:r>
            <a:r>
              <a:rPr lang="en-US" altLang="zh-TW" sz="2800" smtClean="0">
                <a:sym typeface="Symbol" pitchFamily="18" charset="2"/>
              </a:rPr>
              <a:t>+Be</a:t>
            </a:r>
            <a:r>
              <a:rPr lang="en-US" altLang="zh-TW" sz="2800" baseline="30000" smtClean="0">
                <a:sym typeface="Symbol" pitchFamily="18" charset="2"/>
              </a:rPr>
              <a:t>x</a:t>
            </a:r>
          </a:p>
          <a:p>
            <a:pPr>
              <a:lnSpc>
                <a:spcPct val="80000"/>
              </a:lnSpc>
            </a:pPr>
            <a:r>
              <a:rPr lang="en-US" altLang="zh-TW" sz="2800" smtClean="0">
                <a:sym typeface="Symbol" pitchFamily="18" charset="2"/>
              </a:rPr>
              <a:t>I</a:t>
            </a:r>
            <a:r>
              <a:rPr lang="en-US" altLang="zh-TW" sz="2800" baseline="-25000" smtClean="0">
                <a:sym typeface="Symbol" pitchFamily="18" charset="2"/>
              </a:rPr>
              <a:t>x</a:t>
            </a:r>
            <a:r>
              <a:rPr lang="en-US" altLang="zh-TW" sz="2800" smtClean="0">
                <a:sym typeface="Symbol" pitchFamily="18" charset="2"/>
              </a:rPr>
              <a:t>=(A/Z</a:t>
            </a:r>
            <a:r>
              <a:rPr lang="en-US" altLang="zh-TW" sz="2800" baseline="-25000" smtClean="0">
                <a:sym typeface="Symbol" pitchFamily="18" charset="2"/>
              </a:rPr>
              <a:t>0</a:t>
            </a:r>
            <a:r>
              <a:rPr lang="en-US" altLang="zh-TW" sz="2800" smtClean="0">
                <a:sym typeface="Symbol" pitchFamily="18" charset="2"/>
              </a:rPr>
              <a:t>)e</a:t>
            </a:r>
            <a:r>
              <a:rPr lang="en-US" altLang="zh-TW" sz="2800" baseline="30000" smtClean="0">
                <a:sym typeface="Symbol" pitchFamily="18" charset="2"/>
              </a:rPr>
              <a:t>-x </a:t>
            </a:r>
            <a:r>
              <a:rPr lang="en-US" altLang="zh-TW" sz="2800" smtClean="0">
                <a:sym typeface="Symbol" pitchFamily="18" charset="2"/>
              </a:rPr>
              <a:t>-(B/Z</a:t>
            </a:r>
            <a:r>
              <a:rPr lang="en-US" altLang="zh-TW" sz="2800" baseline="-25000" smtClean="0">
                <a:sym typeface="Symbol" pitchFamily="18" charset="2"/>
              </a:rPr>
              <a:t>0</a:t>
            </a:r>
            <a:r>
              <a:rPr lang="en-US" altLang="zh-TW" sz="2800" smtClean="0">
                <a:sym typeface="Symbol" pitchFamily="18" charset="2"/>
              </a:rPr>
              <a:t>)e</a:t>
            </a:r>
            <a:r>
              <a:rPr lang="en-US" altLang="zh-TW" sz="2800" baseline="30000" smtClean="0">
                <a:sym typeface="Symbol" pitchFamily="18" charset="2"/>
              </a:rPr>
              <a:t>x</a:t>
            </a:r>
          </a:p>
          <a:p>
            <a:pPr>
              <a:lnSpc>
                <a:spcPct val="80000"/>
              </a:lnSpc>
            </a:pPr>
            <a:r>
              <a:rPr lang="en-US" altLang="zh-TW" sz="2800" smtClean="0">
                <a:sym typeface="Symbol" pitchFamily="18" charset="2"/>
              </a:rPr>
              <a:t> =   [(R+ </a:t>
            </a:r>
            <a:r>
              <a:rPr lang="en-US" altLang="zh-TW" sz="2800" smtClean="0"/>
              <a:t>j </a:t>
            </a:r>
            <a:r>
              <a:rPr lang="en-US" altLang="zh-TW" sz="2800" smtClean="0">
                <a:sym typeface="Symbol" pitchFamily="18" charset="2"/>
              </a:rPr>
              <a:t> L)(G+</a:t>
            </a:r>
            <a:r>
              <a:rPr lang="en-US" altLang="zh-TW" sz="2800" smtClean="0"/>
              <a:t>j </a:t>
            </a:r>
            <a:r>
              <a:rPr lang="en-US" altLang="zh-TW" sz="2800" smtClean="0">
                <a:sym typeface="Symbol" pitchFamily="18" charset="2"/>
              </a:rPr>
              <a:t> C)]</a:t>
            </a:r>
          </a:p>
          <a:p>
            <a:pPr>
              <a:lnSpc>
                <a:spcPct val="80000"/>
              </a:lnSpc>
            </a:pPr>
            <a:r>
              <a:rPr lang="en-US" altLang="zh-TW" sz="2800" smtClean="0">
                <a:sym typeface="Symbol" pitchFamily="18" charset="2"/>
              </a:rPr>
              <a:t>Z</a:t>
            </a:r>
            <a:r>
              <a:rPr lang="en-US" altLang="zh-TW" sz="2800" baseline="-25000" smtClean="0">
                <a:sym typeface="Symbol" pitchFamily="18" charset="2"/>
              </a:rPr>
              <a:t>0</a:t>
            </a:r>
            <a:r>
              <a:rPr lang="en-US" altLang="zh-TW" sz="2800" smtClean="0">
                <a:sym typeface="Symbol" pitchFamily="18" charset="2"/>
              </a:rPr>
              <a:t>=  </a:t>
            </a:r>
            <a:r>
              <a:rPr lang="en-US" altLang="zh-TW" sz="2400" smtClean="0">
                <a:sym typeface="Symbol" pitchFamily="18" charset="2"/>
              </a:rPr>
              <a:t>[(R+j  L)/(G+j  C)]=</a:t>
            </a:r>
            <a:r>
              <a:rPr lang="en-US" altLang="zh-TW" sz="2800" smtClean="0">
                <a:sym typeface="Symbol" pitchFamily="18" charset="2"/>
              </a:rPr>
              <a:t>characteristic impedance</a:t>
            </a:r>
            <a:endParaRPr lang="en-US" altLang="zh-TW" sz="2800" baseline="30000" smtClean="0">
              <a:sym typeface="Symbol" pitchFamily="18" charset="2"/>
            </a:endParaRPr>
          </a:p>
          <a:p>
            <a:pPr>
              <a:lnSpc>
                <a:spcPct val="80000"/>
              </a:lnSpc>
            </a:pPr>
            <a:endParaRPr lang="zh-TW" altLang="en-US" sz="2800" baseline="30000" smtClean="0">
              <a:sym typeface="Symbol" pitchFamily="18" charset="2"/>
            </a:endParaRPr>
          </a:p>
        </p:txBody>
      </p:sp>
      <p:sp>
        <p:nvSpPr>
          <p:cNvPr id="38918" name="Text Box 5"/>
          <p:cNvSpPr txBox="1">
            <a:spLocks noChangeArrowheads="1"/>
          </p:cNvSpPr>
          <p:nvPr/>
        </p:nvSpPr>
        <p:spPr bwMode="auto">
          <a:xfrm>
            <a:off x="609600" y="3581400"/>
            <a:ext cx="1900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lang="en-US" altLang="zh-TW">
                <a:sym typeface="Symbol" pitchFamily="18" charset="2"/>
              </a:rPr>
              <a:t>Incident wave</a:t>
            </a:r>
            <a:endParaRPr lang="en-US" altLang="zh-TW" baseline="30000">
              <a:sym typeface="Symbol" pitchFamily="18" charset="2"/>
            </a:endParaRPr>
          </a:p>
        </p:txBody>
      </p:sp>
      <p:sp>
        <p:nvSpPr>
          <p:cNvPr id="38919" name="Text Box 6"/>
          <p:cNvSpPr txBox="1">
            <a:spLocks noChangeArrowheads="1"/>
          </p:cNvSpPr>
          <p:nvPr/>
        </p:nvSpPr>
        <p:spPr bwMode="auto">
          <a:xfrm>
            <a:off x="2743200" y="3429000"/>
            <a:ext cx="2152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lang="en-US" altLang="zh-TW">
                <a:sym typeface="Symbol" pitchFamily="18" charset="2"/>
              </a:rPr>
              <a:t>Reflective wave</a:t>
            </a:r>
            <a:endParaRPr lang="en-US" altLang="zh-TW" baseline="30000">
              <a:sym typeface="Symbol" pitchFamily="18" charset="2"/>
            </a:endParaRPr>
          </a:p>
        </p:txBody>
      </p:sp>
      <p:sp>
        <p:nvSpPr>
          <p:cNvPr id="38920" name="AutoShape 8"/>
          <p:cNvSpPr>
            <a:spLocks/>
          </p:cNvSpPr>
          <p:nvPr/>
        </p:nvSpPr>
        <p:spPr bwMode="auto">
          <a:xfrm rot="5378857">
            <a:off x="1943100" y="3695700"/>
            <a:ext cx="228600" cy="762000"/>
          </a:xfrm>
          <a:prstGeom prst="leftBrace">
            <a:avLst>
              <a:gd name="adj1" fmla="val 2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38921" name="AutoShape 9"/>
          <p:cNvSpPr>
            <a:spLocks/>
          </p:cNvSpPr>
          <p:nvPr/>
        </p:nvSpPr>
        <p:spPr bwMode="auto">
          <a:xfrm rot="5378857">
            <a:off x="2932113" y="3697287"/>
            <a:ext cx="230188" cy="608013"/>
          </a:xfrm>
          <a:prstGeom prst="leftBrace">
            <a:avLst>
              <a:gd name="adj1" fmla="val 2201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38922" name="Line 10"/>
          <p:cNvSpPr>
            <a:spLocks noChangeShapeType="1"/>
          </p:cNvSpPr>
          <p:nvPr/>
        </p:nvSpPr>
        <p:spPr bwMode="auto">
          <a:xfrm>
            <a:off x="1385888" y="2209800"/>
            <a:ext cx="5943600"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3" name="Freeform 11"/>
          <p:cNvSpPr>
            <a:spLocks/>
          </p:cNvSpPr>
          <p:nvPr/>
        </p:nvSpPr>
        <p:spPr bwMode="auto">
          <a:xfrm>
            <a:off x="7329488" y="2209800"/>
            <a:ext cx="381000" cy="914400"/>
          </a:xfrm>
          <a:custGeom>
            <a:avLst/>
            <a:gdLst>
              <a:gd name="T0" fmla="*/ 0 w 240"/>
              <a:gd name="T1" fmla="*/ 0 h 432"/>
              <a:gd name="T2" fmla="*/ 2147483647 w 240"/>
              <a:gd name="T3" fmla="*/ 0 h 432"/>
              <a:gd name="T4" fmla="*/ 2147483647 w 240"/>
              <a:gd name="T5" fmla="*/ 2147483647 h 432"/>
              <a:gd name="T6" fmla="*/ 2147483647 w 240"/>
              <a:gd name="T7" fmla="*/ 2147483647 h 432"/>
              <a:gd name="T8" fmla="*/ 2147483647 w 240"/>
              <a:gd name="T9" fmla="*/ 2147483647 h 432"/>
              <a:gd name="T10" fmla="*/ 2147483647 w 240"/>
              <a:gd name="T11" fmla="*/ 2147483647 h 432"/>
              <a:gd name="T12" fmla="*/ 2147483647 w 240"/>
              <a:gd name="T13" fmla="*/ 2147483647 h 432"/>
              <a:gd name="T14" fmla="*/ 2147483647 w 240"/>
              <a:gd name="T15" fmla="*/ 2147483647 h 432"/>
              <a:gd name="T16" fmla="*/ 2147483647 w 240"/>
              <a:gd name="T17" fmla="*/ 2147483647 h 432"/>
              <a:gd name="T18" fmla="*/ 2147483647 w 240"/>
              <a:gd name="T19" fmla="*/ 2147483647 h 4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0" h="432">
                <a:moveTo>
                  <a:pt x="0" y="0"/>
                </a:moveTo>
                <a:lnTo>
                  <a:pt x="144" y="0"/>
                </a:lnTo>
                <a:lnTo>
                  <a:pt x="144" y="96"/>
                </a:lnTo>
                <a:lnTo>
                  <a:pt x="240" y="144"/>
                </a:lnTo>
                <a:lnTo>
                  <a:pt x="48" y="192"/>
                </a:lnTo>
                <a:lnTo>
                  <a:pt x="240" y="240"/>
                </a:lnTo>
                <a:lnTo>
                  <a:pt x="48" y="288"/>
                </a:lnTo>
                <a:lnTo>
                  <a:pt x="240" y="336"/>
                </a:lnTo>
                <a:lnTo>
                  <a:pt x="144" y="336"/>
                </a:lnTo>
                <a:lnTo>
                  <a:pt x="144" y="432"/>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4" name="Freeform 12"/>
          <p:cNvSpPr>
            <a:spLocks/>
          </p:cNvSpPr>
          <p:nvPr/>
        </p:nvSpPr>
        <p:spPr bwMode="auto">
          <a:xfrm>
            <a:off x="395288" y="1981200"/>
            <a:ext cx="990600" cy="457200"/>
          </a:xfrm>
          <a:custGeom>
            <a:avLst/>
            <a:gdLst>
              <a:gd name="T0" fmla="*/ 2147483647 w 624"/>
              <a:gd name="T1" fmla="*/ 2147483647 h 288"/>
              <a:gd name="T2" fmla="*/ 2147483647 w 624"/>
              <a:gd name="T3" fmla="*/ 2147483647 h 288"/>
              <a:gd name="T4" fmla="*/ 2147483647 w 624"/>
              <a:gd name="T5" fmla="*/ 2147483647 h 288"/>
              <a:gd name="T6" fmla="*/ 2147483647 w 624"/>
              <a:gd name="T7" fmla="*/ 2147483647 h 288"/>
              <a:gd name="T8" fmla="*/ 2147483647 w 624"/>
              <a:gd name="T9" fmla="*/ 0 h 288"/>
              <a:gd name="T10" fmla="*/ 2147483647 w 624"/>
              <a:gd name="T11" fmla="*/ 2147483647 h 288"/>
              <a:gd name="T12" fmla="*/ 2147483647 w 624"/>
              <a:gd name="T13" fmla="*/ 2147483647 h 288"/>
              <a:gd name="T14" fmla="*/ 0 w 624"/>
              <a:gd name="T15" fmla="*/ 2147483647 h 288"/>
              <a:gd name="T16" fmla="*/ 0 w 624"/>
              <a:gd name="T17" fmla="*/ 2147483647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4" h="288">
                <a:moveTo>
                  <a:pt x="624" y="144"/>
                </a:moveTo>
                <a:lnTo>
                  <a:pt x="384" y="144"/>
                </a:lnTo>
                <a:lnTo>
                  <a:pt x="336" y="48"/>
                </a:lnTo>
                <a:lnTo>
                  <a:pt x="240" y="192"/>
                </a:lnTo>
                <a:lnTo>
                  <a:pt x="192" y="0"/>
                </a:lnTo>
                <a:lnTo>
                  <a:pt x="96" y="192"/>
                </a:lnTo>
                <a:lnTo>
                  <a:pt x="48" y="48"/>
                </a:lnTo>
                <a:lnTo>
                  <a:pt x="0" y="144"/>
                </a:lnTo>
                <a:lnTo>
                  <a:pt x="0" y="28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5" name="Oval 13"/>
          <p:cNvSpPr>
            <a:spLocks noChangeArrowheads="1"/>
          </p:cNvSpPr>
          <p:nvPr/>
        </p:nvSpPr>
        <p:spPr bwMode="auto">
          <a:xfrm>
            <a:off x="90488" y="2438400"/>
            <a:ext cx="5334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38926" name="Line 14"/>
          <p:cNvSpPr>
            <a:spLocks noChangeShapeType="1"/>
          </p:cNvSpPr>
          <p:nvPr/>
        </p:nvSpPr>
        <p:spPr bwMode="auto">
          <a:xfrm>
            <a:off x="395288" y="2743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7" name="Text Box 15"/>
          <p:cNvSpPr txBox="1">
            <a:spLocks noChangeArrowheads="1"/>
          </p:cNvSpPr>
          <p:nvPr/>
        </p:nvSpPr>
        <p:spPr bwMode="auto">
          <a:xfrm>
            <a:off x="90488" y="1143000"/>
            <a:ext cx="15859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Source</a:t>
            </a:r>
          </a:p>
          <a:p>
            <a:pPr eaLnBrk="1" hangingPunct="1"/>
            <a:r>
              <a:rPr kumimoji="1" lang="en-US" altLang="zh-TW"/>
              <a:t>termination</a:t>
            </a:r>
          </a:p>
        </p:txBody>
      </p:sp>
      <p:sp>
        <p:nvSpPr>
          <p:cNvPr id="38928" name="Text Box 16"/>
          <p:cNvSpPr txBox="1">
            <a:spLocks noChangeArrowheads="1"/>
          </p:cNvSpPr>
          <p:nvPr/>
        </p:nvSpPr>
        <p:spPr bwMode="auto">
          <a:xfrm>
            <a:off x="7558088" y="1752600"/>
            <a:ext cx="15859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Load</a:t>
            </a:r>
          </a:p>
          <a:p>
            <a:pPr eaLnBrk="1" hangingPunct="1"/>
            <a:r>
              <a:rPr kumimoji="1" lang="en-US" altLang="zh-TW"/>
              <a:t>termination</a:t>
            </a:r>
          </a:p>
        </p:txBody>
      </p:sp>
      <p:sp>
        <p:nvSpPr>
          <p:cNvPr id="38929" name="Text Box 17"/>
          <p:cNvSpPr txBox="1">
            <a:spLocks noChangeArrowheads="1"/>
          </p:cNvSpPr>
          <p:nvPr/>
        </p:nvSpPr>
        <p:spPr bwMode="auto">
          <a:xfrm>
            <a:off x="2057400" y="1295400"/>
            <a:ext cx="609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Long transmission line (characteristic impedance Zo, typically = 50 Ohms)</a:t>
            </a:r>
          </a:p>
        </p:txBody>
      </p:sp>
      <p:sp>
        <p:nvSpPr>
          <p:cNvPr id="38930" name="Freeform 18"/>
          <p:cNvSpPr>
            <a:spLocks/>
          </p:cNvSpPr>
          <p:nvPr/>
        </p:nvSpPr>
        <p:spPr bwMode="auto">
          <a:xfrm>
            <a:off x="166688" y="2514600"/>
            <a:ext cx="304800" cy="152400"/>
          </a:xfrm>
          <a:custGeom>
            <a:avLst/>
            <a:gdLst>
              <a:gd name="T0" fmla="*/ 0 w 192"/>
              <a:gd name="T1" fmla="*/ 2147483647 h 96"/>
              <a:gd name="T2" fmla="*/ 2147483647 w 192"/>
              <a:gd name="T3" fmla="*/ 2147483647 h 96"/>
              <a:gd name="T4" fmla="*/ 2147483647 w 192"/>
              <a:gd name="T5" fmla="*/ 0 h 96"/>
              <a:gd name="T6" fmla="*/ 2147483647 w 192"/>
              <a:gd name="T7" fmla="*/ 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96">
                <a:moveTo>
                  <a:pt x="0" y="96"/>
                </a:moveTo>
                <a:lnTo>
                  <a:pt x="96" y="96"/>
                </a:lnTo>
                <a:lnTo>
                  <a:pt x="96" y="0"/>
                </a:lnTo>
                <a:lnTo>
                  <a:pt x="192" y="0"/>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1" name="Line 19"/>
          <p:cNvSpPr>
            <a:spLocks noChangeShapeType="1"/>
          </p:cNvSpPr>
          <p:nvPr/>
        </p:nvSpPr>
        <p:spPr bwMode="auto">
          <a:xfrm>
            <a:off x="1447800" y="2514600"/>
            <a:ext cx="27432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2" name="Text Box 20"/>
          <p:cNvSpPr txBox="1">
            <a:spLocks noChangeArrowheads="1"/>
          </p:cNvSpPr>
          <p:nvPr/>
        </p:nvSpPr>
        <p:spPr bwMode="auto">
          <a:xfrm>
            <a:off x="2270125" y="2403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en-US"/>
              <a:t>x</a:t>
            </a:r>
          </a:p>
        </p:txBody>
      </p:sp>
      <p:sp>
        <p:nvSpPr>
          <p:cNvPr id="38933" name="Text Box 21"/>
          <p:cNvSpPr txBox="1">
            <a:spLocks noChangeArrowheads="1"/>
          </p:cNvSpPr>
          <p:nvPr/>
        </p:nvSpPr>
        <p:spPr bwMode="auto">
          <a:xfrm>
            <a:off x="4114800" y="2667000"/>
            <a:ext cx="2216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en-US"/>
              <a:t>Vx=voltage at X</a:t>
            </a:r>
          </a:p>
          <a:p>
            <a:r>
              <a:rPr lang="en-US" altLang="en-US"/>
              <a:t>Ix=current at X</a:t>
            </a:r>
          </a:p>
        </p:txBody>
      </p:sp>
      <p:sp>
        <p:nvSpPr>
          <p:cNvPr id="38934" name="Line 22"/>
          <p:cNvSpPr>
            <a:spLocks noChangeShapeType="1"/>
          </p:cNvSpPr>
          <p:nvPr/>
        </p:nvSpPr>
        <p:spPr bwMode="auto">
          <a:xfrm flipV="1">
            <a:off x="4343400" y="2286000"/>
            <a:ext cx="0" cy="381000"/>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6" name="Freeform 25"/>
          <p:cNvSpPr>
            <a:spLocks/>
          </p:cNvSpPr>
          <p:nvPr/>
        </p:nvSpPr>
        <p:spPr bwMode="auto">
          <a:xfrm>
            <a:off x="1676400" y="5410200"/>
            <a:ext cx="3352800" cy="457200"/>
          </a:xfrm>
          <a:custGeom>
            <a:avLst/>
            <a:gdLst>
              <a:gd name="T0" fmla="*/ 0 w 2976"/>
              <a:gd name="T1" fmla="*/ 2147483647 h 240"/>
              <a:gd name="T2" fmla="*/ 2147483647 w 2976"/>
              <a:gd name="T3" fmla="*/ 2147483647 h 240"/>
              <a:gd name="T4" fmla="*/ 2147483647 w 2976"/>
              <a:gd name="T5" fmla="*/ 0 h 240"/>
              <a:gd name="T6" fmla="*/ 2147483647 w 2976"/>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76" h="240">
                <a:moveTo>
                  <a:pt x="0" y="240"/>
                </a:moveTo>
                <a:lnTo>
                  <a:pt x="96" y="192"/>
                </a:lnTo>
                <a:lnTo>
                  <a:pt x="144" y="0"/>
                </a:lnTo>
                <a:lnTo>
                  <a:pt x="2976" y="0"/>
                </a:ln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5" name="Picture 3" descr="C:\Users\khwong\AppData\Local\Microsoft\Windows\Temporary Internet Files\Content.IE5\6LKMCY5G\Ethernet-Cable-ic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583" y="3707427"/>
            <a:ext cx="1523810" cy="1523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39939"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54CDF8AC-8AA2-40CE-9B09-BA93C9AEDFDD}" type="slidenum">
              <a:rPr lang="zh-TW" altLang="en-US" sz="1400">
                <a:solidFill>
                  <a:schemeClr val="bg2"/>
                </a:solidFill>
              </a:rPr>
              <a:pPr/>
              <a:t>44</a:t>
            </a:fld>
            <a:endParaRPr lang="en-US" altLang="zh-TW" sz="1400">
              <a:solidFill>
                <a:schemeClr val="bg2"/>
              </a:solidFill>
            </a:endParaRPr>
          </a:p>
        </p:txBody>
      </p:sp>
      <p:sp>
        <p:nvSpPr>
          <p:cNvPr id="39940" name="Rectangle 2"/>
          <p:cNvSpPr>
            <a:spLocks noGrp="1" noChangeArrowheads="1"/>
          </p:cNvSpPr>
          <p:nvPr>
            <p:ph type="title"/>
          </p:nvPr>
        </p:nvSpPr>
        <p:spPr/>
        <p:txBody>
          <a:bodyPr/>
          <a:lstStyle/>
          <a:p>
            <a:r>
              <a:rPr lang="en-US" altLang="zh-TW" smtClean="0"/>
              <a:t>Characteristics of i</a:t>
            </a:r>
            <a:r>
              <a:rPr lang="en-US" altLang="zh-TW" i="1" smtClean="0"/>
              <a:t>deal </a:t>
            </a:r>
            <a:r>
              <a:rPr lang="en-US" altLang="zh-TW" smtClean="0"/>
              <a:t>Transmission lines</a:t>
            </a:r>
          </a:p>
        </p:txBody>
      </p:sp>
      <p:sp>
        <p:nvSpPr>
          <p:cNvPr id="39941" name="Rectangle 3"/>
          <p:cNvSpPr>
            <a:spLocks noGrp="1" noChangeArrowheads="1"/>
          </p:cNvSpPr>
          <p:nvPr>
            <p:ph type="body" idx="1"/>
          </p:nvPr>
        </p:nvSpPr>
        <p:spPr/>
        <p:txBody>
          <a:bodyPr/>
          <a:lstStyle/>
          <a:p>
            <a:r>
              <a:rPr lang="en-US" altLang="zh-TW" smtClean="0"/>
              <a:t>Ideal lossless transmission lines </a:t>
            </a:r>
          </a:p>
          <a:p>
            <a:pPr lvl="1"/>
            <a:r>
              <a:rPr lang="en-US" altLang="zh-TW" smtClean="0"/>
              <a:t>infinite in extent</a:t>
            </a:r>
          </a:p>
          <a:p>
            <a:pPr lvl="1"/>
            <a:r>
              <a:rPr lang="en-US" altLang="zh-TW" smtClean="0"/>
              <a:t>signals on line not distorted/ attenuated</a:t>
            </a:r>
          </a:p>
          <a:p>
            <a:pPr lvl="1"/>
            <a:r>
              <a:rPr lang="en-US" altLang="zh-TW" smtClean="0"/>
              <a:t>but it will delay the signal measured as picoseconds/inch, this delay depends on C and L per unit length of the line. (by EM wave theory)</a:t>
            </a:r>
          </a:p>
          <a:p>
            <a:pPr lvl="1"/>
            <a:r>
              <a:rPr lang="en-US" altLang="zh-TW" smtClean="0"/>
              <a:t>Delay (ps/in)=10</a:t>
            </a:r>
            <a:r>
              <a:rPr lang="en-US" altLang="zh-TW" baseline="30000" smtClean="0"/>
              <a:t>+12 </a:t>
            </a:r>
            <a:r>
              <a:rPr lang="en-US" altLang="zh-TW" smtClean="0"/>
              <a:t>[(L per in)*(C per in)]</a:t>
            </a:r>
            <a:endParaRPr lang="en-US" altLang="zh-TW" baseline="30000" smtClean="0"/>
          </a:p>
          <a:p>
            <a:pPr lvl="1"/>
            <a:r>
              <a:rPr lang="en-US" altLang="zh-TW" sz="2400" smtClean="0"/>
              <a:t>Characteristic impedance =   [L per in/C per in]  </a:t>
            </a:r>
            <a:r>
              <a:rPr lang="en-US" altLang="zh-TW" sz="2400" smtClean="0">
                <a:sym typeface="Symbol" pitchFamily="18" charset="2"/>
              </a:rPr>
              <a:t></a:t>
            </a:r>
            <a:endParaRPr lang="en-US" altLang="zh-TW" baseline="30000" smtClean="0"/>
          </a:p>
        </p:txBody>
      </p:sp>
      <p:sp>
        <p:nvSpPr>
          <p:cNvPr id="39942" name="Freeform 4"/>
          <p:cNvSpPr>
            <a:spLocks/>
          </p:cNvSpPr>
          <p:nvPr/>
        </p:nvSpPr>
        <p:spPr bwMode="auto">
          <a:xfrm>
            <a:off x="4191000" y="5410200"/>
            <a:ext cx="3276600" cy="457200"/>
          </a:xfrm>
          <a:custGeom>
            <a:avLst/>
            <a:gdLst>
              <a:gd name="T0" fmla="*/ 0 w 2064"/>
              <a:gd name="T1" fmla="*/ 2147483647 h 288"/>
              <a:gd name="T2" fmla="*/ 2147483647 w 2064"/>
              <a:gd name="T3" fmla="*/ 2147483647 h 288"/>
              <a:gd name="T4" fmla="*/ 2147483647 w 2064"/>
              <a:gd name="T5" fmla="*/ 0 h 288"/>
              <a:gd name="T6" fmla="*/ 2147483647 w 2064"/>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4" h="288">
                <a:moveTo>
                  <a:pt x="0" y="288"/>
                </a:moveTo>
                <a:lnTo>
                  <a:pt x="96" y="288"/>
                </a:lnTo>
                <a:lnTo>
                  <a:pt x="144" y="0"/>
                </a:lnTo>
                <a:lnTo>
                  <a:pt x="2064" y="0"/>
                </a:ln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3" name="Freeform 5"/>
          <p:cNvSpPr>
            <a:spLocks/>
          </p:cNvSpPr>
          <p:nvPr/>
        </p:nvSpPr>
        <p:spPr bwMode="auto">
          <a:xfrm>
            <a:off x="4800600" y="5943600"/>
            <a:ext cx="2514600" cy="304800"/>
          </a:xfrm>
          <a:custGeom>
            <a:avLst/>
            <a:gdLst>
              <a:gd name="T0" fmla="*/ 0 w 1728"/>
              <a:gd name="T1" fmla="*/ 2147483647 h 192"/>
              <a:gd name="T2" fmla="*/ 2147483647 w 1728"/>
              <a:gd name="T3" fmla="*/ 2147483647 h 192"/>
              <a:gd name="T4" fmla="*/ 2147483647 w 1728"/>
              <a:gd name="T5" fmla="*/ 0 h 192"/>
              <a:gd name="T6" fmla="*/ 2147483647 w 1728"/>
              <a:gd name="T7" fmla="*/ 0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8" h="192">
                <a:moveTo>
                  <a:pt x="0" y="192"/>
                </a:moveTo>
                <a:lnTo>
                  <a:pt x="96" y="192"/>
                </a:lnTo>
                <a:lnTo>
                  <a:pt x="144" y="0"/>
                </a:lnTo>
                <a:lnTo>
                  <a:pt x="1728" y="0"/>
                </a:ln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rgbClr val="578963"/>
                </a:solidFill>
              </a:rPr>
              <a:t>Transmission lines (v.8b)</a:t>
            </a:r>
            <a:endParaRPr lang="en-US" altLang="zh-TW" sz="1400">
              <a:solidFill>
                <a:srgbClr val="578963"/>
              </a:solidFill>
            </a:endParaRPr>
          </a:p>
        </p:txBody>
      </p:sp>
      <p:sp>
        <p:nvSpPr>
          <p:cNvPr id="40963" name="Rectangle 7"/>
          <p:cNvSpPr>
            <a:spLocks noGrp="1" noChangeArrowheads="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06F1AC05-310E-4721-B560-27146D968754}" type="slidenum">
              <a:rPr lang="zh-TW" altLang="en-US" sz="1400">
                <a:solidFill>
                  <a:srgbClr val="578963"/>
                </a:solidFill>
              </a:rPr>
              <a:pPr/>
              <a:t>45</a:t>
            </a:fld>
            <a:endParaRPr lang="en-US" altLang="zh-TW" sz="1400">
              <a:solidFill>
                <a:srgbClr val="578963"/>
              </a:solidFill>
            </a:endParaRPr>
          </a:p>
        </p:txBody>
      </p:sp>
      <p:sp>
        <p:nvSpPr>
          <p:cNvPr id="40964" name="Rectangle 4"/>
          <p:cNvSpPr>
            <a:spLocks noGrp="1" noChangeArrowheads="1"/>
          </p:cNvSpPr>
          <p:nvPr>
            <p:ph type="ctrTitle"/>
          </p:nvPr>
        </p:nvSpPr>
        <p:spPr/>
        <p:txBody>
          <a:bodyPr/>
          <a:lstStyle/>
          <a:p>
            <a:r>
              <a:rPr lang="en-US" altLang="en-US" smtClean="0"/>
              <a:t>Appendix 1</a:t>
            </a:r>
          </a:p>
        </p:txBody>
      </p:sp>
      <p:sp>
        <p:nvSpPr>
          <p:cNvPr id="40965" name="Rectangle 5"/>
          <p:cNvSpPr>
            <a:spLocks noGrp="1" noChangeArrowheads="1"/>
          </p:cNvSpPr>
          <p:nvPr>
            <p:ph type="subTitle" idx="1"/>
          </p:nvPr>
        </p:nvSpPr>
        <p:spPr/>
        <p:txBody>
          <a:bodyPr/>
          <a:lstStyle/>
          <a:p>
            <a:r>
              <a:rPr lang="en-US" altLang="en-US" smtClean="0"/>
              <a:t>Math of transmission lines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41987"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340537C3-47CA-4299-9F12-472FC2D69716}" type="slidenum">
              <a:rPr lang="zh-TW" altLang="en-US" sz="1400">
                <a:solidFill>
                  <a:schemeClr val="bg2"/>
                </a:solidFill>
              </a:rPr>
              <a:pPr/>
              <a:t>46</a:t>
            </a:fld>
            <a:endParaRPr lang="en-US" altLang="zh-TW" sz="1400">
              <a:solidFill>
                <a:schemeClr val="bg2"/>
              </a:solidFill>
            </a:endParaRPr>
          </a:p>
        </p:txBody>
      </p:sp>
      <p:sp>
        <p:nvSpPr>
          <p:cNvPr id="41988" name="Rectangle 2"/>
          <p:cNvSpPr>
            <a:spLocks noGrp="1" noChangeArrowheads="1"/>
          </p:cNvSpPr>
          <p:nvPr>
            <p:ph type="title"/>
          </p:nvPr>
        </p:nvSpPr>
        <p:spPr/>
        <p:txBody>
          <a:bodyPr/>
          <a:lstStyle/>
          <a:p>
            <a:r>
              <a:rPr lang="en-US" altLang="zh-TW" smtClean="0"/>
              <a:t>Characteristics of i</a:t>
            </a:r>
            <a:r>
              <a:rPr lang="en-US" altLang="zh-TW" i="1" smtClean="0"/>
              <a:t>deal </a:t>
            </a:r>
            <a:r>
              <a:rPr lang="en-US" altLang="zh-TW" smtClean="0"/>
              <a:t>Transmission lines</a:t>
            </a:r>
          </a:p>
        </p:txBody>
      </p:sp>
      <p:sp>
        <p:nvSpPr>
          <p:cNvPr id="41989" name="Rectangle 3"/>
          <p:cNvSpPr>
            <a:spLocks noGrp="1" noChangeArrowheads="1"/>
          </p:cNvSpPr>
          <p:nvPr>
            <p:ph type="body" idx="1"/>
          </p:nvPr>
        </p:nvSpPr>
        <p:spPr/>
        <p:txBody>
          <a:bodyPr/>
          <a:lstStyle/>
          <a:p>
            <a:r>
              <a:rPr lang="en-US" altLang="zh-TW" smtClean="0"/>
              <a:t>Ideal lossless transmission lines </a:t>
            </a:r>
          </a:p>
          <a:p>
            <a:pPr lvl="1"/>
            <a:r>
              <a:rPr lang="en-US" altLang="zh-TW" smtClean="0"/>
              <a:t>infinite in extent</a:t>
            </a:r>
          </a:p>
          <a:p>
            <a:pPr lvl="1"/>
            <a:r>
              <a:rPr lang="en-US" altLang="zh-TW" smtClean="0"/>
              <a:t>signals on line not distorted/ attenuated</a:t>
            </a:r>
          </a:p>
          <a:p>
            <a:pPr lvl="1"/>
            <a:r>
              <a:rPr lang="en-US" altLang="zh-TW" smtClean="0"/>
              <a:t>but it will delay the signal measured as picoseconds/inch, this delay depends on C and L per unit length of the line. (by EM wave theory)</a:t>
            </a:r>
          </a:p>
          <a:p>
            <a:pPr lvl="1"/>
            <a:r>
              <a:rPr lang="en-US" altLang="zh-TW" smtClean="0"/>
              <a:t>Delay (ps/in)=10</a:t>
            </a:r>
            <a:r>
              <a:rPr lang="en-US" altLang="zh-TW" baseline="30000" smtClean="0"/>
              <a:t>+12 </a:t>
            </a:r>
            <a:r>
              <a:rPr lang="en-US" altLang="zh-TW" smtClean="0"/>
              <a:t>[(L per in)*(C per in)]</a:t>
            </a:r>
            <a:endParaRPr lang="en-US" altLang="zh-TW" baseline="30000" smtClean="0"/>
          </a:p>
          <a:p>
            <a:pPr lvl="1"/>
            <a:r>
              <a:rPr lang="en-US" altLang="zh-TW" sz="2400" smtClean="0"/>
              <a:t>Characteristic impedance =   [L per in/C per in]  </a:t>
            </a:r>
            <a:r>
              <a:rPr lang="en-US" altLang="zh-TW" sz="2400" smtClean="0">
                <a:sym typeface="Symbol" pitchFamily="18" charset="2"/>
              </a:rPr>
              <a:t></a:t>
            </a:r>
            <a:endParaRPr lang="en-US" altLang="zh-TW" baseline="30000" smtClean="0"/>
          </a:p>
        </p:txBody>
      </p:sp>
      <p:sp>
        <p:nvSpPr>
          <p:cNvPr id="41990" name="Freeform 4"/>
          <p:cNvSpPr>
            <a:spLocks/>
          </p:cNvSpPr>
          <p:nvPr/>
        </p:nvSpPr>
        <p:spPr bwMode="auto">
          <a:xfrm>
            <a:off x="4191000" y="5410200"/>
            <a:ext cx="3276600" cy="457200"/>
          </a:xfrm>
          <a:custGeom>
            <a:avLst/>
            <a:gdLst>
              <a:gd name="T0" fmla="*/ 0 w 2064"/>
              <a:gd name="T1" fmla="*/ 725805000 h 288"/>
              <a:gd name="T2" fmla="*/ 241935000 w 2064"/>
              <a:gd name="T3" fmla="*/ 725805000 h 288"/>
              <a:gd name="T4" fmla="*/ 362902500 w 2064"/>
              <a:gd name="T5" fmla="*/ 0 h 288"/>
              <a:gd name="T6" fmla="*/ 2147483647 w 2064"/>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4" h="288">
                <a:moveTo>
                  <a:pt x="0" y="288"/>
                </a:moveTo>
                <a:lnTo>
                  <a:pt x="96" y="288"/>
                </a:lnTo>
                <a:lnTo>
                  <a:pt x="144" y="0"/>
                </a:lnTo>
                <a:lnTo>
                  <a:pt x="2064" y="0"/>
                </a:ln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1" name="Freeform 5"/>
          <p:cNvSpPr>
            <a:spLocks/>
          </p:cNvSpPr>
          <p:nvPr/>
        </p:nvSpPr>
        <p:spPr bwMode="auto">
          <a:xfrm>
            <a:off x="4800600" y="5943600"/>
            <a:ext cx="2514600" cy="304800"/>
          </a:xfrm>
          <a:custGeom>
            <a:avLst/>
            <a:gdLst>
              <a:gd name="T0" fmla="*/ 0 w 1728"/>
              <a:gd name="T1" fmla="*/ 483870000 h 192"/>
              <a:gd name="T2" fmla="*/ 203292604 w 1728"/>
              <a:gd name="T3" fmla="*/ 483870000 h 192"/>
              <a:gd name="T4" fmla="*/ 304938906 w 1728"/>
              <a:gd name="T5" fmla="*/ 0 h 192"/>
              <a:gd name="T6" fmla="*/ 2147483647 w 1728"/>
              <a:gd name="T7" fmla="*/ 0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8" h="192">
                <a:moveTo>
                  <a:pt x="0" y="192"/>
                </a:moveTo>
                <a:lnTo>
                  <a:pt x="96" y="192"/>
                </a:lnTo>
                <a:lnTo>
                  <a:pt x="144" y="0"/>
                </a:lnTo>
                <a:lnTo>
                  <a:pt x="1728" y="0"/>
                </a:ln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43011"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B140147C-D0A2-44B7-8650-6EF6D8C2B1E9}" type="slidenum">
              <a:rPr lang="zh-TW" altLang="en-US" sz="1400">
                <a:solidFill>
                  <a:schemeClr val="bg2"/>
                </a:solidFill>
              </a:rPr>
              <a:pPr/>
              <a:t>47</a:t>
            </a:fld>
            <a:endParaRPr lang="en-US" altLang="zh-TW" sz="1400">
              <a:solidFill>
                <a:schemeClr val="bg2"/>
              </a:solidFill>
            </a:endParaRPr>
          </a:p>
        </p:txBody>
      </p:sp>
      <p:sp>
        <p:nvSpPr>
          <p:cNvPr id="43012" name="Rectangle 2"/>
          <p:cNvSpPr>
            <a:spLocks noGrp="1" noChangeArrowheads="1"/>
          </p:cNvSpPr>
          <p:nvPr>
            <p:ph type="title"/>
          </p:nvPr>
        </p:nvSpPr>
        <p:spPr/>
        <p:txBody>
          <a:bodyPr/>
          <a:lstStyle/>
          <a:p>
            <a:r>
              <a:rPr lang="en-US" altLang="zh-TW" smtClean="0"/>
              <a:t>Step response of transmission lines</a:t>
            </a:r>
          </a:p>
        </p:txBody>
      </p:sp>
      <p:sp>
        <p:nvSpPr>
          <p:cNvPr id="43013" name="Rectangle 3"/>
          <p:cNvSpPr>
            <a:spLocks noGrp="1" noChangeArrowheads="1"/>
          </p:cNvSpPr>
          <p:nvPr>
            <p:ph type="body" idx="1"/>
          </p:nvPr>
        </p:nvSpPr>
        <p:spPr/>
        <p:txBody>
          <a:bodyPr/>
          <a:lstStyle/>
          <a:p>
            <a:r>
              <a:rPr lang="zh-TW" altLang="en-US" smtClean="0"/>
              <a:t> </a:t>
            </a:r>
          </a:p>
        </p:txBody>
      </p:sp>
      <p:pic>
        <p:nvPicPr>
          <p:cNvPr id="43014" name="Picture 4" descr="t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6715125"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5"/>
          <p:cNvSpPr txBox="1">
            <a:spLocks noChangeArrowheads="1"/>
          </p:cNvSpPr>
          <p:nvPr/>
        </p:nvSpPr>
        <p:spPr bwMode="auto">
          <a:xfrm>
            <a:off x="5257800" y="6172200"/>
            <a:ext cx="2798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a:t>(by EM wave theory)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44035"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1B8EB22B-9FE9-42E4-BB1D-9A8B20E5BF02}" type="slidenum">
              <a:rPr lang="zh-TW" altLang="en-US" sz="1400">
                <a:solidFill>
                  <a:schemeClr val="bg2"/>
                </a:solidFill>
              </a:rPr>
              <a:pPr/>
              <a:t>48</a:t>
            </a:fld>
            <a:endParaRPr lang="en-US" altLang="zh-TW" sz="1400">
              <a:solidFill>
                <a:schemeClr val="bg2"/>
              </a:solidFill>
            </a:endParaRPr>
          </a:p>
        </p:txBody>
      </p:sp>
      <p:sp>
        <p:nvSpPr>
          <p:cNvPr id="44036" name="Rectangle 2"/>
          <p:cNvSpPr>
            <a:spLocks noGrp="1" noChangeArrowheads="1"/>
          </p:cNvSpPr>
          <p:nvPr>
            <p:ph type="title"/>
          </p:nvPr>
        </p:nvSpPr>
        <p:spPr/>
        <p:txBody>
          <a:bodyPr/>
          <a:lstStyle/>
          <a:p>
            <a:r>
              <a:rPr lang="en-US" altLang="zh-TW" smtClean="0"/>
              <a:t>Delay and impedance of ideal transmission lines</a:t>
            </a:r>
          </a:p>
        </p:txBody>
      </p:sp>
      <p:sp>
        <p:nvSpPr>
          <p:cNvPr id="44037" name="Rectangle 3"/>
          <p:cNvSpPr>
            <a:spLocks noGrp="1" noChangeArrowheads="1"/>
          </p:cNvSpPr>
          <p:nvPr>
            <p:ph type="body" idx="1"/>
          </p:nvPr>
        </p:nvSpPr>
        <p:spPr/>
        <p:txBody>
          <a:bodyPr/>
          <a:lstStyle/>
          <a:p>
            <a:r>
              <a:rPr lang="en-US" altLang="zh-TW" sz="2800" smtClean="0"/>
              <a:t>Step (V) input to an ideal trans. line (X to Y) with C </a:t>
            </a:r>
            <a:r>
              <a:rPr lang="en-US" altLang="zh-TW" sz="2800" baseline="-25000" smtClean="0"/>
              <a:t>per in</a:t>
            </a:r>
            <a:r>
              <a:rPr lang="en-US" altLang="zh-TW" sz="2800" smtClean="0"/>
              <a:t> =2.6pF/in, L </a:t>
            </a:r>
            <a:r>
              <a:rPr lang="en-US" altLang="zh-TW" sz="2800" baseline="-25000" smtClean="0"/>
              <a:t>per in</a:t>
            </a:r>
            <a:r>
              <a:rPr lang="en-US" altLang="zh-TW" sz="2800" smtClean="0"/>
              <a:t> =6.4nH/in .</a:t>
            </a:r>
          </a:p>
          <a:p>
            <a:r>
              <a:rPr lang="en-US" altLang="zh-TW" sz="2800" smtClean="0"/>
              <a:t>C</a:t>
            </a:r>
            <a:r>
              <a:rPr lang="en-US" altLang="zh-TW" sz="2800" baseline="-25000" smtClean="0"/>
              <a:t>xy</a:t>
            </a:r>
            <a:r>
              <a:rPr lang="en-US" altLang="zh-TW" sz="2800" smtClean="0"/>
              <a:t>=(C </a:t>
            </a:r>
            <a:r>
              <a:rPr lang="en-US" altLang="zh-TW" sz="2800" baseline="-25000" smtClean="0"/>
              <a:t>per in</a:t>
            </a:r>
            <a:r>
              <a:rPr lang="en-US" altLang="zh-TW" sz="2800" smtClean="0"/>
              <a:t>)(Y-X)</a:t>
            </a:r>
          </a:p>
          <a:p>
            <a:r>
              <a:rPr lang="en-US" altLang="zh-TW" sz="2800" smtClean="0"/>
              <a:t>Charge held (Q)= C</a:t>
            </a:r>
            <a:r>
              <a:rPr lang="en-US" altLang="zh-TW" sz="2800" baseline="-25000" smtClean="0"/>
              <a:t>xy </a:t>
            </a:r>
            <a:r>
              <a:rPr lang="en-US" altLang="zh-TW" sz="2800" smtClean="0"/>
              <a:t>V=(C </a:t>
            </a:r>
            <a:r>
              <a:rPr lang="en-US" altLang="zh-TW" sz="2800" baseline="-25000" smtClean="0"/>
              <a:t>per in</a:t>
            </a:r>
            <a:r>
              <a:rPr lang="en-US" altLang="zh-TW" sz="2800" smtClean="0"/>
              <a:t>)(Y-X)V</a:t>
            </a:r>
          </a:p>
          <a:p>
            <a:r>
              <a:rPr lang="en-US" altLang="zh-TW" sz="2400" smtClean="0"/>
              <a:t>Per unit length Time delay (T)=(Y-X)  [(L </a:t>
            </a:r>
            <a:r>
              <a:rPr lang="en-US" altLang="zh-TW" sz="2400" baseline="-25000" smtClean="0"/>
              <a:t>per in</a:t>
            </a:r>
            <a:r>
              <a:rPr lang="en-US" altLang="zh-TW" sz="2400" smtClean="0"/>
              <a:t>)(C </a:t>
            </a:r>
            <a:r>
              <a:rPr lang="en-US" altLang="zh-TW" sz="2400" baseline="-25000" smtClean="0"/>
              <a:t>per in</a:t>
            </a:r>
            <a:r>
              <a:rPr lang="en-US" altLang="zh-TW" sz="2400" smtClean="0"/>
              <a:t>)]</a:t>
            </a:r>
            <a:endParaRPr lang="en-US" altLang="zh-TW" sz="2800" baseline="30000" smtClean="0"/>
          </a:p>
          <a:p>
            <a:r>
              <a:rPr lang="en-US" altLang="zh-TW" sz="2800" smtClean="0"/>
              <a:t>Current=I=Q/T</a:t>
            </a:r>
          </a:p>
          <a:p>
            <a:r>
              <a:rPr lang="en-US" altLang="zh-TW" sz="2800" smtClean="0"/>
              <a:t>I= </a:t>
            </a:r>
            <a:r>
              <a:rPr lang="en-US" altLang="zh-TW" sz="2800" u="sng" smtClean="0"/>
              <a:t>(C </a:t>
            </a:r>
            <a:r>
              <a:rPr lang="en-US" altLang="zh-TW" sz="1800" u="sng" smtClean="0"/>
              <a:t>per in</a:t>
            </a:r>
            <a:r>
              <a:rPr lang="en-US" altLang="zh-TW" sz="2800" u="sng" smtClean="0"/>
              <a:t>)(Y-X)V</a:t>
            </a:r>
            <a:r>
              <a:rPr lang="en-US" altLang="zh-TW" sz="2800" smtClean="0"/>
              <a:t>                      = V*  (C/L)</a:t>
            </a:r>
          </a:p>
          <a:p>
            <a:r>
              <a:rPr lang="en-US" altLang="zh-TW" sz="2800" smtClean="0"/>
              <a:t>     {(Y-X){[(L </a:t>
            </a:r>
            <a:r>
              <a:rPr lang="en-US" altLang="zh-TW" sz="2800" baseline="-25000" smtClean="0"/>
              <a:t>per in</a:t>
            </a:r>
            <a:r>
              <a:rPr lang="en-US" altLang="zh-TW" sz="2800" smtClean="0"/>
              <a:t>)(C </a:t>
            </a:r>
            <a:r>
              <a:rPr lang="en-US" altLang="zh-TW" sz="2800" baseline="-25000" smtClean="0"/>
              <a:t>per in</a:t>
            </a:r>
            <a:r>
              <a:rPr lang="en-US" altLang="zh-TW" sz="2800" smtClean="0"/>
              <a:t>)]}</a:t>
            </a:r>
            <a:r>
              <a:rPr lang="en-US" altLang="zh-TW" sz="2800" baseline="30000" smtClean="0"/>
              <a:t>1/2</a:t>
            </a:r>
          </a:p>
          <a:p>
            <a:r>
              <a:rPr lang="en-US" altLang="zh-TW" sz="2800" smtClean="0"/>
              <a:t>Z</a:t>
            </a:r>
            <a:r>
              <a:rPr lang="en-US" altLang="zh-TW" sz="2800" baseline="-25000" smtClean="0"/>
              <a:t>0</a:t>
            </a:r>
            <a:r>
              <a:rPr lang="en-US" altLang="zh-TW" sz="2800" smtClean="0"/>
              <a:t>=V/I=  (L </a:t>
            </a:r>
            <a:r>
              <a:rPr lang="en-US" altLang="zh-TW" sz="2800" baseline="-25000" smtClean="0"/>
              <a:t>per in</a:t>
            </a:r>
            <a:r>
              <a:rPr lang="en-US" altLang="zh-TW" sz="2800" smtClean="0"/>
              <a:t> /C </a:t>
            </a:r>
            <a:r>
              <a:rPr lang="en-US" altLang="zh-TW" sz="2800" baseline="-25000" smtClean="0"/>
              <a:t>per in</a:t>
            </a:r>
            <a:r>
              <a:rPr lang="en-US" altLang="zh-TW" sz="2800" smtClean="0"/>
              <a:t> )</a:t>
            </a:r>
            <a:r>
              <a:rPr lang="en-US" altLang="zh-TW" sz="2800" baseline="30000" smtClean="0"/>
              <a:t>  </a:t>
            </a:r>
            <a:r>
              <a:rPr lang="en-US" altLang="zh-TW" sz="2800" smtClean="0"/>
              <a:t>=</a:t>
            </a:r>
            <a:r>
              <a:rPr lang="en-US" altLang="zh-TW" sz="2800" baseline="30000" smtClean="0"/>
              <a:t>(</a:t>
            </a:r>
            <a:r>
              <a:rPr lang="en-US" altLang="zh-TW" sz="2800" smtClean="0"/>
              <a:t>6.4 nH/2.6 pF) </a:t>
            </a:r>
            <a:r>
              <a:rPr lang="en-US" altLang="zh-TW" sz="2800" baseline="30000" smtClean="0"/>
              <a:t>1/2 </a:t>
            </a:r>
            <a:r>
              <a:rPr lang="en-US" altLang="zh-TW" sz="2800" smtClean="0"/>
              <a:t>=50</a:t>
            </a:r>
            <a:r>
              <a:rPr lang="en-US" altLang="zh-TW" sz="2800" smtClean="0">
                <a:sym typeface="Symbol" pitchFamily="18" charset="2"/>
              </a:rPr>
              <a:t></a:t>
            </a:r>
          </a:p>
        </p:txBody>
      </p:sp>
      <p:sp>
        <p:nvSpPr>
          <p:cNvPr id="44038" name="Line 4"/>
          <p:cNvSpPr>
            <a:spLocks noChangeShapeType="1"/>
          </p:cNvSpPr>
          <p:nvPr/>
        </p:nvSpPr>
        <p:spPr bwMode="auto">
          <a:xfrm>
            <a:off x="2514600" y="4953000"/>
            <a:ext cx="990600" cy="3810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9" name="Line 5"/>
          <p:cNvSpPr>
            <a:spLocks noChangeShapeType="1"/>
          </p:cNvSpPr>
          <p:nvPr/>
        </p:nvSpPr>
        <p:spPr bwMode="auto">
          <a:xfrm>
            <a:off x="1676400" y="5486400"/>
            <a:ext cx="990600" cy="3810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0" name="Freeform 6"/>
          <p:cNvSpPr>
            <a:spLocks/>
          </p:cNvSpPr>
          <p:nvPr/>
        </p:nvSpPr>
        <p:spPr bwMode="auto">
          <a:xfrm>
            <a:off x="2209800" y="5943600"/>
            <a:ext cx="2590800" cy="381000"/>
          </a:xfrm>
          <a:custGeom>
            <a:avLst/>
            <a:gdLst>
              <a:gd name="T0" fmla="*/ 0 w 1440"/>
              <a:gd name="T1" fmla="*/ 604837500 h 240"/>
              <a:gd name="T2" fmla="*/ 310752067 w 1440"/>
              <a:gd name="T3" fmla="*/ 604837500 h 240"/>
              <a:gd name="T4" fmla="*/ 466128100 w 1440"/>
              <a:gd name="T5" fmla="*/ 0 h 240"/>
              <a:gd name="T6" fmla="*/ 2147483647 w 1440"/>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 h="240">
                <a:moveTo>
                  <a:pt x="0" y="240"/>
                </a:moveTo>
                <a:lnTo>
                  <a:pt x="96" y="240"/>
                </a:lnTo>
                <a:lnTo>
                  <a:pt x="144" y="0"/>
                </a:lnTo>
                <a:lnTo>
                  <a:pt x="1440" y="0"/>
                </a:ln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1" name="Freeform 7"/>
          <p:cNvSpPr>
            <a:spLocks/>
          </p:cNvSpPr>
          <p:nvPr/>
        </p:nvSpPr>
        <p:spPr bwMode="auto">
          <a:xfrm>
            <a:off x="6324600" y="4876800"/>
            <a:ext cx="1066800" cy="533400"/>
          </a:xfrm>
          <a:custGeom>
            <a:avLst/>
            <a:gdLst>
              <a:gd name="T0" fmla="*/ 0 w 672"/>
              <a:gd name="T1" fmla="*/ 846772500 h 336"/>
              <a:gd name="T2" fmla="*/ 241935000 w 672"/>
              <a:gd name="T3" fmla="*/ 846772500 h 336"/>
              <a:gd name="T4" fmla="*/ 483870000 w 672"/>
              <a:gd name="T5" fmla="*/ 0 h 336"/>
              <a:gd name="T6" fmla="*/ 1693545000 w 672"/>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 h="336">
                <a:moveTo>
                  <a:pt x="0" y="336"/>
                </a:moveTo>
                <a:lnTo>
                  <a:pt x="96" y="336"/>
                </a:lnTo>
                <a:lnTo>
                  <a:pt x="192" y="0"/>
                </a:lnTo>
                <a:lnTo>
                  <a:pt x="672" y="0"/>
                </a:ln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2" name="Freeform 8"/>
          <p:cNvSpPr>
            <a:spLocks/>
          </p:cNvSpPr>
          <p:nvPr/>
        </p:nvSpPr>
        <p:spPr bwMode="auto">
          <a:xfrm>
            <a:off x="5562600" y="3962400"/>
            <a:ext cx="2438400" cy="457200"/>
          </a:xfrm>
          <a:custGeom>
            <a:avLst/>
            <a:gdLst>
              <a:gd name="T0" fmla="*/ 0 w 1536"/>
              <a:gd name="T1" fmla="*/ 725805000 h 288"/>
              <a:gd name="T2" fmla="*/ 362902500 w 1536"/>
              <a:gd name="T3" fmla="*/ 725805000 h 288"/>
              <a:gd name="T4" fmla="*/ 483870000 w 1536"/>
              <a:gd name="T5" fmla="*/ 0 h 288"/>
              <a:gd name="T6" fmla="*/ 2147483647 w 1536"/>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6" h="288">
                <a:moveTo>
                  <a:pt x="0" y="288"/>
                </a:moveTo>
                <a:lnTo>
                  <a:pt x="144" y="288"/>
                </a:lnTo>
                <a:lnTo>
                  <a:pt x="192" y="0"/>
                </a:lnTo>
                <a:lnTo>
                  <a:pt x="1536" y="0"/>
                </a:ln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3" name="Text Box 9"/>
          <p:cNvSpPr txBox="1">
            <a:spLocks noChangeArrowheads="1"/>
          </p:cNvSpPr>
          <p:nvPr/>
        </p:nvSpPr>
        <p:spPr bwMode="auto">
          <a:xfrm>
            <a:off x="6324600" y="2819400"/>
            <a:ext cx="2819400" cy="4667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a:solidFill>
                  <a:srgbClr val="FF0066"/>
                </a:solidFill>
              </a:rPr>
              <a:t>By EM wave theory</a:t>
            </a:r>
          </a:p>
        </p:txBody>
      </p:sp>
      <p:sp>
        <p:nvSpPr>
          <p:cNvPr id="44044" name="Line 10"/>
          <p:cNvSpPr>
            <a:spLocks noChangeShapeType="1"/>
          </p:cNvSpPr>
          <p:nvPr/>
        </p:nvSpPr>
        <p:spPr bwMode="auto">
          <a:xfrm flipH="1">
            <a:off x="6934200" y="3276600"/>
            <a:ext cx="1447800" cy="53340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45059"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0757DE19-C5D4-45A2-B36F-5EC1DAD9839B}" type="slidenum">
              <a:rPr lang="zh-TW" altLang="en-US" sz="1400">
                <a:solidFill>
                  <a:schemeClr val="bg2"/>
                </a:solidFill>
              </a:rPr>
              <a:pPr/>
              <a:t>49</a:t>
            </a:fld>
            <a:endParaRPr lang="en-US" altLang="zh-TW" sz="1400">
              <a:solidFill>
                <a:schemeClr val="bg2"/>
              </a:solidFill>
            </a:endParaRPr>
          </a:p>
        </p:txBody>
      </p:sp>
      <p:sp>
        <p:nvSpPr>
          <p:cNvPr id="45060" name="Rectangle 2"/>
          <p:cNvSpPr>
            <a:spLocks noGrp="1" noChangeArrowheads="1"/>
          </p:cNvSpPr>
          <p:nvPr>
            <p:ph type="title"/>
          </p:nvPr>
        </p:nvSpPr>
        <p:spPr/>
        <p:txBody>
          <a:bodyPr/>
          <a:lstStyle/>
          <a:p>
            <a:r>
              <a:rPr lang="en-US" altLang="zh-TW" sz="4000" smtClean="0"/>
              <a:t>A quick reference of the important transmission line formulas</a:t>
            </a:r>
            <a:endParaRPr lang="en-US" altLang="zh-TW" smtClean="0"/>
          </a:p>
        </p:txBody>
      </p:sp>
      <p:sp>
        <p:nvSpPr>
          <p:cNvPr id="45061" name="Rectangle 3"/>
          <p:cNvSpPr>
            <a:spLocks noGrp="1" noChangeArrowheads="1"/>
          </p:cNvSpPr>
          <p:nvPr>
            <p:ph type="body" idx="1"/>
          </p:nvPr>
        </p:nvSpPr>
        <p:spPr/>
        <p:txBody>
          <a:bodyPr/>
          <a:lstStyle/>
          <a:p>
            <a:r>
              <a:rPr lang="en-US" altLang="zh-TW" smtClean="0"/>
              <a:t>V= Ae</a:t>
            </a:r>
            <a:r>
              <a:rPr lang="en-US" altLang="zh-TW" baseline="30000" smtClean="0"/>
              <a:t>-</a:t>
            </a:r>
            <a:r>
              <a:rPr lang="en-US" altLang="zh-TW" baseline="30000" smtClean="0">
                <a:sym typeface="Symbol" pitchFamily="18" charset="2"/>
              </a:rPr>
              <a:t></a:t>
            </a:r>
            <a:r>
              <a:rPr lang="en-US" altLang="zh-TW" baseline="30000" smtClean="0"/>
              <a:t>x </a:t>
            </a:r>
            <a:r>
              <a:rPr lang="en-US" altLang="zh-TW" smtClean="0"/>
              <a:t>+ Be </a:t>
            </a:r>
            <a:r>
              <a:rPr lang="en-US" altLang="zh-TW" baseline="30000" smtClean="0"/>
              <a:t>+</a:t>
            </a:r>
            <a:r>
              <a:rPr lang="en-US" altLang="zh-TW" baseline="30000" smtClean="0">
                <a:sym typeface="Symbol" pitchFamily="18" charset="2"/>
              </a:rPr>
              <a:t></a:t>
            </a:r>
            <a:r>
              <a:rPr lang="en-US" altLang="zh-TW" baseline="30000" smtClean="0"/>
              <a:t>x</a:t>
            </a:r>
          </a:p>
          <a:p>
            <a:r>
              <a:rPr lang="en-US" altLang="zh-TW" smtClean="0"/>
              <a:t>I </a:t>
            </a:r>
            <a:r>
              <a:rPr lang="en-US" altLang="zh-TW" baseline="30000" smtClean="0"/>
              <a:t>= (</a:t>
            </a:r>
            <a:r>
              <a:rPr lang="en-US" altLang="zh-TW" smtClean="0"/>
              <a:t>A/Z</a:t>
            </a:r>
            <a:r>
              <a:rPr lang="en-US" altLang="zh-TW" baseline="-25000" smtClean="0"/>
              <a:t>0</a:t>
            </a:r>
            <a:r>
              <a:rPr lang="en-US" altLang="zh-TW" smtClean="0"/>
              <a:t>)e</a:t>
            </a:r>
            <a:r>
              <a:rPr lang="en-US" altLang="zh-TW" baseline="30000" smtClean="0"/>
              <a:t>-</a:t>
            </a:r>
            <a:r>
              <a:rPr lang="en-US" altLang="zh-TW" baseline="30000" smtClean="0">
                <a:sym typeface="Symbol" pitchFamily="18" charset="2"/>
              </a:rPr>
              <a:t></a:t>
            </a:r>
            <a:r>
              <a:rPr lang="en-US" altLang="zh-TW" baseline="30000" smtClean="0"/>
              <a:t>x </a:t>
            </a:r>
            <a:r>
              <a:rPr lang="en-US" altLang="zh-TW" smtClean="0"/>
              <a:t>- (B/Z</a:t>
            </a:r>
            <a:r>
              <a:rPr lang="en-US" altLang="zh-TW" baseline="-25000" smtClean="0"/>
              <a:t>0</a:t>
            </a:r>
            <a:r>
              <a:rPr lang="en-US" altLang="zh-TW" smtClean="0"/>
              <a:t>)e </a:t>
            </a:r>
            <a:r>
              <a:rPr lang="en-US" altLang="zh-TW" baseline="30000" smtClean="0"/>
              <a:t>+</a:t>
            </a:r>
            <a:r>
              <a:rPr lang="en-US" altLang="zh-TW" baseline="30000" smtClean="0">
                <a:sym typeface="Symbol" pitchFamily="18" charset="2"/>
              </a:rPr>
              <a:t></a:t>
            </a:r>
            <a:r>
              <a:rPr lang="en-US" altLang="zh-TW" baseline="30000" smtClean="0"/>
              <a:t>x</a:t>
            </a:r>
          </a:p>
          <a:p>
            <a:r>
              <a:rPr lang="en-US" altLang="zh-TW" smtClean="0"/>
              <a:t>Where A, B are constants.</a:t>
            </a:r>
          </a:p>
          <a:p>
            <a:r>
              <a:rPr lang="en-US" altLang="zh-TW" smtClean="0"/>
              <a:t>Z</a:t>
            </a:r>
            <a:r>
              <a:rPr lang="en-US" altLang="zh-TW" baseline="-25000" smtClean="0"/>
              <a:t>0</a:t>
            </a:r>
            <a:r>
              <a:rPr lang="en-US" altLang="zh-TW" smtClean="0"/>
              <a:t> =characteristic impedance is real. </a:t>
            </a:r>
          </a:p>
          <a:p>
            <a:r>
              <a:rPr lang="en-US" altLang="zh-TW" smtClean="0">
                <a:sym typeface="Symbol" pitchFamily="18" charset="2"/>
              </a:rPr>
              <a:t></a:t>
            </a:r>
            <a:r>
              <a:rPr lang="en-US" altLang="zh-TW" baseline="30000" smtClean="0">
                <a:sym typeface="Symbol" pitchFamily="18" charset="2"/>
              </a:rPr>
              <a:t> =</a:t>
            </a:r>
            <a:r>
              <a:rPr lang="en-US" altLang="zh-TW" smtClean="0">
                <a:sym typeface="Symbol" pitchFamily="18" charset="2"/>
              </a:rPr>
              <a:t> propagation coefficient is complex</a:t>
            </a:r>
            <a:endParaRPr lang="en-US" altLang="zh-TW" smtClean="0"/>
          </a:p>
          <a:p>
            <a:endParaRPr lang="zh-TW" altLang="en-US" smtClean="0"/>
          </a:p>
        </p:txBody>
      </p:sp>
      <p:sp>
        <p:nvSpPr>
          <p:cNvPr id="45062" name="Rectangle 4"/>
          <p:cNvSpPr>
            <a:spLocks noChangeArrowheads="1"/>
          </p:cNvSpPr>
          <p:nvPr/>
        </p:nvSpPr>
        <p:spPr bwMode="auto">
          <a:xfrm>
            <a:off x="533400" y="1905000"/>
            <a:ext cx="4648200" cy="1295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graphicFrame>
        <p:nvGraphicFramePr>
          <p:cNvPr id="45063" name="Object 5"/>
          <p:cNvGraphicFramePr>
            <a:graphicFrameLocks noChangeAspect="1"/>
          </p:cNvGraphicFramePr>
          <p:nvPr/>
        </p:nvGraphicFramePr>
        <p:xfrm>
          <a:off x="533400" y="4956175"/>
          <a:ext cx="3657600" cy="1901825"/>
        </p:xfrm>
        <a:graphic>
          <a:graphicData uri="http://schemas.openxmlformats.org/presentationml/2006/ole">
            <mc:AlternateContent xmlns:mc="http://schemas.openxmlformats.org/markup-compatibility/2006">
              <mc:Choice xmlns:v="urn:schemas-microsoft-com:vml" Requires="v">
                <p:oleObj spid="_x0000_s45103" name="Equation" r:id="rId3" imgW="1663700" imgH="736600" progId="Equation.3">
                  <p:embed/>
                </p:oleObj>
              </mc:Choice>
              <mc:Fallback>
                <p:oleObj name="Equation" r:id="rId3" imgW="1663700" imgH="736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956175"/>
                        <a:ext cx="3657600" cy="1901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4" name="Text Box 6"/>
          <p:cNvSpPr txBox="1">
            <a:spLocks noChangeArrowheads="1"/>
          </p:cNvSpPr>
          <p:nvPr/>
        </p:nvSpPr>
        <p:spPr bwMode="auto">
          <a:xfrm>
            <a:off x="4876800" y="5715000"/>
            <a:ext cx="4006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Derivations will be shown later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7171"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5902FC54-70F9-4D61-8817-54CABCBC4180}" type="slidenum">
              <a:rPr lang="zh-TW" altLang="en-US" sz="1400">
                <a:solidFill>
                  <a:schemeClr val="bg2"/>
                </a:solidFill>
              </a:rPr>
              <a:pPr/>
              <a:t>5</a:t>
            </a:fld>
            <a:endParaRPr lang="en-US" altLang="zh-TW" sz="1400">
              <a:solidFill>
                <a:schemeClr val="bg2"/>
              </a:solidFill>
            </a:endParaRPr>
          </a:p>
        </p:txBody>
      </p:sp>
      <p:sp>
        <p:nvSpPr>
          <p:cNvPr id="7172" name="Rectangle 2"/>
          <p:cNvSpPr>
            <a:spLocks noGrp="1" noChangeArrowheads="1"/>
          </p:cNvSpPr>
          <p:nvPr>
            <p:ph type="title"/>
          </p:nvPr>
        </p:nvSpPr>
        <p:spPr/>
        <p:txBody>
          <a:bodyPr/>
          <a:lstStyle/>
          <a:p>
            <a:r>
              <a:rPr lang="en-US" altLang="zh-TW" sz="4000" smtClean="0"/>
              <a:t>Transmission line problem (R</a:t>
            </a:r>
            <a:r>
              <a:rPr lang="en-US" altLang="zh-TW" sz="4000" smtClean="0">
                <a:sym typeface="Wingdings" pitchFamily="2" charset="2"/>
              </a:rPr>
              <a:t>inging)</a:t>
            </a:r>
            <a:endParaRPr lang="zh-TW" altLang="en-US" sz="4000" smtClean="0"/>
          </a:p>
        </p:txBody>
      </p:sp>
      <p:sp>
        <p:nvSpPr>
          <p:cNvPr id="7173" name="Rectangle 3"/>
          <p:cNvSpPr>
            <a:spLocks noGrp="1" noChangeArrowheads="1"/>
          </p:cNvSpPr>
          <p:nvPr>
            <p:ph type="body" idx="1"/>
          </p:nvPr>
        </p:nvSpPr>
        <p:spPr/>
        <p:txBody>
          <a:bodyPr/>
          <a:lstStyle/>
          <a:p>
            <a:r>
              <a:rPr lang="en-US" altLang="zh-TW" smtClean="0"/>
              <a:t>Ring as wave transmit from source to load and reflected back and forth.</a:t>
            </a:r>
          </a:p>
          <a:p>
            <a:endParaRPr lang="en-US" altLang="zh-TW" smtClean="0"/>
          </a:p>
          <a:p>
            <a:endParaRPr lang="en-US" altLang="zh-TW" smtClean="0"/>
          </a:p>
          <a:p>
            <a:endParaRPr lang="en-US" altLang="zh-TW" smtClean="0"/>
          </a:p>
          <a:p>
            <a:endParaRPr lang="en-US" altLang="zh-TW" smtClean="0"/>
          </a:p>
          <a:p>
            <a:r>
              <a:rPr lang="en-US" altLang="zh-TW" smtClean="0"/>
              <a:t>Solution: Source termination method </a:t>
            </a:r>
          </a:p>
          <a:p>
            <a:r>
              <a:rPr lang="en-US" altLang="zh-TW" smtClean="0"/>
              <a:t>or load termination method(see later)</a:t>
            </a:r>
          </a:p>
        </p:txBody>
      </p:sp>
      <p:sp>
        <p:nvSpPr>
          <p:cNvPr id="7174" name="Line 4"/>
          <p:cNvSpPr>
            <a:spLocks noChangeShapeType="1"/>
          </p:cNvSpPr>
          <p:nvPr/>
        </p:nvSpPr>
        <p:spPr bwMode="auto">
          <a:xfrm>
            <a:off x="1676400" y="30480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Line 5"/>
          <p:cNvSpPr>
            <a:spLocks noChangeShapeType="1"/>
          </p:cNvSpPr>
          <p:nvPr/>
        </p:nvSpPr>
        <p:spPr bwMode="auto">
          <a:xfrm>
            <a:off x="7010400" y="30480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Freeform 6"/>
          <p:cNvSpPr>
            <a:spLocks/>
          </p:cNvSpPr>
          <p:nvPr/>
        </p:nvSpPr>
        <p:spPr bwMode="auto">
          <a:xfrm>
            <a:off x="1828800" y="3124200"/>
            <a:ext cx="5130800" cy="990600"/>
          </a:xfrm>
          <a:custGeom>
            <a:avLst/>
            <a:gdLst>
              <a:gd name="T0" fmla="*/ 0 w 3232"/>
              <a:gd name="T1" fmla="*/ 0 h 624"/>
              <a:gd name="T2" fmla="*/ 2147483647 w 3232"/>
              <a:gd name="T3" fmla="*/ 2147483647 h 624"/>
              <a:gd name="T4" fmla="*/ 0 w 3232"/>
              <a:gd name="T5" fmla="*/ 2147483647 h 624"/>
              <a:gd name="T6" fmla="*/ 2147483647 w 3232"/>
              <a:gd name="T7" fmla="*/ 2147483647 h 624"/>
              <a:gd name="T8" fmla="*/ 2147483647 w 3232"/>
              <a:gd name="T9" fmla="*/ 2147483647 h 624"/>
              <a:gd name="T10" fmla="*/ 2147483647 w 3232"/>
              <a:gd name="T11" fmla="*/ 2147483647 h 6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32" h="624">
                <a:moveTo>
                  <a:pt x="0" y="0"/>
                </a:moveTo>
                <a:cubicBezTo>
                  <a:pt x="1608" y="48"/>
                  <a:pt x="3216" y="96"/>
                  <a:pt x="3216" y="144"/>
                </a:cubicBezTo>
                <a:cubicBezTo>
                  <a:pt x="3216" y="192"/>
                  <a:pt x="0" y="248"/>
                  <a:pt x="0" y="288"/>
                </a:cubicBezTo>
                <a:cubicBezTo>
                  <a:pt x="0" y="328"/>
                  <a:pt x="3200" y="352"/>
                  <a:pt x="3216" y="384"/>
                </a:cubicBezTo>
                <a:cubicBezTo>
                  <a:pt x="3232" y="416"/>
                  <a:pt x="128" y="440"/>
                  <a:pt x="96" y="480"/>
                </a:cubicBezTo>
                <a:cubicBezTo>
                  <a:pt x="64" y="520"/>
                  <a:pt x="1544" y="572"/>
                  <a:pt x="3024" y="624"/>
                </a:cubicBezTo>
              </a:path>
            </a:pathLst>
          </a:custGeom>
          <a:noFill/>
          <a:ln w="9525" cap="flat"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Line 7"/>
          <p:cNvSpPr>
            <a:spLocks noChangeShapeType="1"/>
          </p:cNvSpPr>
          <p:nvPr/>
        </p:nvSpPr>
        <p:spPr bwMode="auto">
          <a:xfrm>
            <a:off x="4038600" y="3352800"/>
            <a:ext cx="0" cy="6096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Text Box 8"/>
          <p:cNvSpPr txBox="1">
            <a:spLocks noChangeArrowheads="1"/>
          </p:cNvSpPr>
          <p:nvPr/>
        </p:nvSpPr>
        <p:spPr bwMode="auto">
          <a:xfrm>
            <a:off x="533400" y="3276600"/>
            <a:ext cx="10302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Source</a:t>
            </a:r>
          </a:p>
          <a:p>
            <a:pPr eaLnBrk="1" hangingPunct="1"/>
            <a:r>
              <a:rPr kumimoji="1" lang="en-US" altLang="zh-TW"/>
              <a:t>end</a:t>
            </a:r>
          </a:p>
        </p:txBody>
      </p:sp>
      <p:sp>
        <p:nvSpPr>
          <p:cNvPr id="7179" name="Text Box 9"/>
          <p:cNvSpPr txBox="1">
            <a:spLocks noChangeArrowheads="1"/>
          </p:cNvSpPr>
          <p:nvPr/>
        </p:nvSpPr>
        <p:spPr bwMode="auto">
          <a:xfrm>
            <a:off x="7146925" y="2936875"/>
            <a:ext cx="885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Load </a:t>
            </a:r>
          </a:p>
          <a:p>
            <a:pPr eaLnBrk="1" hangingPunct="1"/>
            <a:r>
              <a:rPr kumimoji="1" lang="en-US" altLang="zh-TW"/>
              <a:t>end</a:t>
            </a:r>
          </a:p>
        </p:txBody>
      </p:sp>
      <p:sp>
        <p:nvSpPr>
          <p:cNvPr id="7180" name="Line 10"/>
          <p:cNvSpPr>
            <a:spLocks noChangeShapeType="1"/>
          </p:cNvSpPr>
          <p:nvPr/>
        </p:nvSpPr>
        <p:spPr bwMode="auto">
          <a:xfrm>
            <a:off x="1295400" y="5105400"/>
            <a:ext cx="5943600"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Freeform 11"/>
          <p:cNvSpPr>
            <a:spLocks/>
          </p:cNvSpPr>
          <p:nvPr/>
        </p:nvSpPr>
        <p:spPr bwMode="auto">
          <a:xfrm>
            <a:off x="7239000" y="5105400"/>
            <a:ext cx="381000" cy="914400"/>
          </a:xfrm>
          <a:custGeom>
            <a:avLst/>
            <a:gdLst>
              <a:gd name="T0" fmla="*/ 0 w 240"/>
              <a:gd name="T1" fmla="*/ 0 h 432"/>
              <a:gd name="T2" fmla="*/ 2147483647 w 240"/>
              <a:gd name="T3" fmla="*/ 0 h 432"/>
              <a:gd name="T4" fmla="*/ 2147483647 w 240"/>
              <a:gd name="T5" fmla="*/ 2147483647 h 432"/>
              <a:gd name="T6" fmla="*/ 2147483647 w 240"/>
              <a:gd name="T7" fmla="*/ 2147483647 h 432"/>
              <a:gd name="T8" fmla="*/ 2147483647 w 240"/>
              <a:gd name="T9" fmla="*/ 2147483647 h 432"/>
              <a:gd name="T10" fmla="*/ 2147483647 w 240"/>
              <a:gd name="T11" fmla="*/ 2147483647 h 432"/>
              <a:gd name="T12" fmla="*/ 2147483647 w 240"/>
              <a:gd name="T13" fmla="*/ 2147483647 h 432"/>
              <a:gd name="T14" fmla="*/ 2147483647 w 240"/>
              <a:gd name="T15" fmla="*/ 2147483647 h 432"/>
              <a:gd name="T16" fmla="*/ 2147483647 w 240"/>
              <a:gd name="T17" fmla="*/ 2147483647 h 432"/>
              <a:gd name="T18" fmla="*/ 2147483647 w 240"/>
              <a:gd name="T19" fmla="*/ 2147483647 h 4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0" h="432">
                <a:moveTo>
                  <a:pt x="0" y="0"/>
                </a:moveTo>
                <a:lnTo>
                  <a:pt x="144" y="0"/>
                </a:lnTo>
                <a:lnTo>
                  <a:pt x="144" y="96"/>
                </a:lnTo>
                <a:lnTo>
                  <a:pt x="240" y="144"/>
                </a:lnTo>
                <a:lnTo>
                  <a:pt x="48" y="192"/>
                </a:lnTo>
                <a:lnTo>
                  <a:pt x="240" y="240"/>
                </a:lnTo>
                <a:lnTo>
                  <a:pt x="48" y="288"/>
                </a:lnTo>
                <a:lnTo>
                  <a:pt x="240" y="336"/>
                </a:lnTo>
                <a:lnTo>
                  <a:pt x="144" y="336"/>
                </a:lnTo>
                <a:lnTo>
                  <a:pt x="144" y="432"/>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 name="Freeform 12"/>
          <p:cNvSpPr>
            <a:spLocks/>
          </p:cNvSpPr>
          <p:nvPr/>
        </p:nvSpPr>
        <p:spPr bwMode="auto">
          <a:xfrm>
            <a:off x="304800" y="4876800"/>
            <a:ext cx="990600" cy="457200"/>
          </a:xfrm>
          <a:custGeom>
            <a:avLst/>
            <a:gdLst>
              <a:gd name="T0" fmla="*/ 2147483647 w 624"/>
              <a:gd name="T1" fmla="*/ 2147483647 h 288"/>
              <a:gd name="T2" fmla="*/ 2147483647 w 624"/>
              <a:gd name="T3" fmla="*/ 2147483647 h 288"/>
              <a:gd name="T4" fmla="*/ 2147483647 w 624"/>
              <a:gd name="T5" fmla="*/ 2147483647 h 288"/>
              <a:gd name="T6" fmla="*/ 2147483647 w 624"/>
              <a:gd name="T7" fmla="*/ 2147483647 h 288"/>
              <a:gd name="T8" fmla="*/ 2147483647 w 624"/>
              <a:gd name="T9" fmla="*/ 0 h 288"/>
              <a:gd name="T10" fmla="*/ 2147483647 w 624"/>
              <a:gd name="T11" fmla="*/ 2147483647 h 288"/>
              <a:gd name="T12" fmla="*/ 2147483647 w 624"/>
              <a:gd name="T13" fmla="*/ 2147483647 h 288"/>
              <a:gd name="T14" fmla="*/ 0 w 624"/>
              <a:gd name="T15" fmla="*/ 2147483647 h 288"/>
              <a:gd name="T16" fmla="*/ 0 w 624"/>
              <a:gd name="T17" fmla="*/ 2147483647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4" h="288">
                <a:moveTo>
                  <a:pt x="624" y="144"/>
                </a:moveTo>
                <a:lnTo>
                  <a:pt x="384" y="144"/>
                </a:lnTo>
                <a:lnTo>
                  <a:pt x="336" y="48"/>
                </a:lnTo>
                <a:lnTo>
                  <a:pt x="240" y="192"/>
                </a:lnTo>
                <a:lnTo>
                  <a:pt x="192" y="0"/>
                </a:lnTo>
                <a:lnTo>
                  <a:pt x="96" y="192"/>
                </a:lnTo>
                <a:lnTo>
                  <a:pt x="48" y="48"/>
                </a:lnTo>
                <a:lnTo>
                  <a:pt x="0" y="144"/>
                </a:lnTo>
                <a:lnTo>
                  <a:pt x="0" y="28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Oval 13"/>
          <p:cNvSpPr>
            <a:spLocks noChangeArrowheads="1"/>
          </p:cNvSpPr>
          <p:nvPr/>
        </p:nvSpPr>
        <p:spPr bwMode="auto">
          <a:xfrm>
            <a:off x="0" y="5334000"/>
            <a:ext cx="5334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7184" name="Line 14"/>
          <p:cNvSpPr>
            <a:spLocks noChangeShapeType="1"/>
          </p:cNvSpPr>
          <p:nvPr/>
        </p:nvSpPr>
        <p:spPr bwMode="auto">
          <a:xfrm>
            <a:off x="304800" y="5638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5" name="Text Box 15"/>
          <p:cNvSpPr txBox="1">
            <a:spLocks noChangeArrowheads="1"/>
          </p:cNvSpPr>
          <p:nvPr/>
        </p:nvSpPr>
        <p:spPr bwMode="auto">
          <a:xfrm>
            <a:off x="0" y="4038600"/>
            <a:ext cx="15859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Source</a:t>
            </a:r>
          </a:p>
          <a:p>
            <a:pPr eaLnBrk="1" hangingPunct="1"/>
            <a:r>
              <a:rPr kumimoji="1" lang="en-US" altLang="zh-TW"/>
              <a:t>termination</a:t>
            </a:r>
          </a:p>
        </p:txBody>
      </p:sp>
      <p:sp>
        <p:nvSpPr>
          <p:cNvPr id="7186" name="Text Box 16"/>
          <p:cNvSpPr txBox="1">
            <a:spLocks noChangeArrowheads="1"/>
          </p:cNvSpPr>
          <p:nvPr/>
        </p:nvSpPr>
        <p:spPr bwMode="auto">
          <a:xfrm>
            <a:off x="7467600" y="4648200"/>
            <a:ext cx="15859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Load</a:t>
            </a:r>
          </a:p>
          <a:p>
            <a:pPr eaLnBrk="1" hangingPunct="1"/>
            <a:r>
              <a:rPr kumimoji="1" lang="en-US" altLang="zh-TW"/>
              <a:t>termination</a:t>
            </a:r>
          </a:p>
        </p:txBody>
      </p:sp>
      <p:sp>
        <p:nvSpPr>
          <p:cNvPr id="7187" name="Text Box 17"/>
          <p:cNvSpPr txBox="1">
            <a:spLocks noChangeArrowheads="1"/>
          </p:cNvSpPr>
          <p:nvPr/>
        </p:nvSpPr>
        <p:spPr bwMode="auto">
          <a:xfrm>
            <a:off x="2651125" y="4537075"/>
            <a:ext cx="297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Long transmission line</a:t>
            </a:r>
          </a:p>
        </p:txBody>
      </p:sp>
      <p:sp>
        <p:nvSpPr>
          <p:cNvPr id="7188" name="Freeform 18"/>
          <p:cNvSpPr>
            <a:spLocks/>
          </p:cNvSpPr>
          <p:nvPr/>
        </p:nvSpPr>
        <p:spPr bwMode="auto">
          <a:xfrm>
            <a:off x="76200" y="5410200"/>
            <a:ext cx="304800" cy="152400"/>
          </a:xfrm>
          <a:custGeom>
            <a:avLst/>
            <a:gdLst>
              <a:gd name="T0" fmla="*/ 0 w 192"/>
              <a:gd name="T1" fmla="*/ 2147483647 h 96"/>
              <a:gd name="T2" fmla="*/ 2147483647 w 192"/>
              <a:gd name="T3" fmla="*/ 2147483647 h 96"/>
              <a:gd name="T4" fmla="*/ 2147483647 w 192"/>
              <a:gd name="T5" fmla="*/ 0 h 96"/>
              <a:gd name="T6" fmla="*/ 2147483647 w 192"/>
              <a:gd name="T7" fmla="*/ 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96">
                <a:moveTo>
                  <a:pt x="0" y="96"/>
                </a:moveTo>
                <a:lnTo>
                  <a:pt x="96" y="96"/>
                </a:lnTo>
                <a:lnTo>
                  <a:pt x="96" y="0"/>
                </a:lnTo>
                <a:lnTo>
                  <a:pt x="192" y="0"/>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46083"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DE929D62-38C7-42C4-B360-BEDF3C558A39}" type="slidenum">
              <a:rPr lang="zh-TW" altLang="en-US" sz="1400">
                <a:solidFill>
                  <a:schemeClr val="bg2"/>
                </a:solidFill>
              </a:rPr>
              <a:pPr/>
              <a:t>50</a:t>
            </a:fld>
            <a:endParaRPr lang="en-US" altLang="zh-TW" sz="1400">
              <a:solidFill>
                <a:schemeClr val="bg2"/>
              </a:solidFill>
            </a:endParaRPr>
          </a:p>
        </p:txBody>
      </p:sp>
      <p:sp>
        <p:nvSpPr>
          <p:cNvPr id="46084" name="Rectangle 2"/>
          <p:cNvSpPr>
            <a:spLocks noGrp="1" noChangeArrowheads="1"/>
          </p:cNvSpPr>
          <p:nvPr>
            <p:ph type="title"/>
          </p:nvPr>
        </p:nvSpPr>
        <p:spPr/>
        <p:txBody>
          <a:bodyPr/>
          <a:lstStyle/>
          <a:p>
            <a:r>
              <a:rPr lang="en-US" altLang="zh-TW" smtClean="0"/>
              <a:t>A small segment</a:t>
            </a:r>
          </a:p>
        </p:txBody>
      </p:sp>
      <p:sp>
        <p:nvSpPr>
          <p:cNvPr id="46085" name="Rectangle 3"/>
          <p:cNvSpPr>
            <a:spLocks noGrp="1" noChangeArrowheads="1"/>
          </p:cNvSpPr>
          <p:nvPr>
            <p:ph type="body" idx="1"/>
          </p:nvPr>
        </p:nvSpPr>
        <p:spPr/>
        <p:txBody>
          <a:bodyPr/>
          <a:lstStyle/>
          <a:p>
            <a:r>
              <a:rPr lang="en-US" altLang="zh-TW" sz="2800" smtClean="0"/>
              <a:t>R=resistance; G=conductance; C=capacitance; L=inductance. All unit length values.</a:t>
            </a:r>
          </a:p>
        </p:txBody>
      </p:sp>
      <p:sp>
        <p:nvSpPr>
          <p:cNvPr id="46086" name="Line 4"/>
          <p:cNvSpPr>
            <a:spLocks noChangeShapeType="1"/>
          </p:cNvSpPr>
          <p:nvPr/>
        </p:nvSpPr>
        <p:spPr bwMode="auto">
          <a:xfrm>
            <a:off x="1387475" y="4003675"/>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7" name="Freeform 5"/>
          <p:cNvSpPr>
            <a:spLocks/>
          </p:cNvSpPr>
          <p:nvPr/>
        </p:nvSpPr>
        <p:spPr bwMode="auto">
          <a:xfrm>
            <a:off x="2073275" y="3775075"/>
            <a:ext cx="1143000" cy="381000"/>
          </a:xfrm>
          <a:custGeom>
            <a:avLst/>
            <a:gdLst>
              <a:gd name="T0" fmla="*/ 0 w 720"/>
              <a:gd name="T1" fmla="*/ 362902500 h 240"/>
              <a:gd name="T2" fmla="*/ 241935000 w 720"/>
              <a:gd name="T3" fmla="*/ 0 h 240"/>
              <a:gd name="T4" fmla="*/ 483870000 w 720"/>
              <a:gd name="T5" fmla="*/ 604837500 h 240"/>
              <a:gd name="T6" fmla="*/ 725805000 w 720"/>
              <a:gd name="T7" fmla="*/ 0 h 240"/>
              <a:gd name="T8" fmla="*/ 967740000 w 720"/>
              <a:gd name="T9" fmla="*/ 604837500 h 240"/>
              <a:gd name="T10" fmla="*/ 1209675000 w 720"/>
              <a:gd name="T11" fmla="*/ 0 h 240"/>
              <a:gd name="T12" fmla="*/ 1451610000 w 720"/>
              <a:gd name="T13" fmla="*/ 604837500 h 240"/>
              <a:gd name="T14" fmla="*/ 1693545000 w 720"/>
              <a:gd name="T15" fmla="*/ 0 h 240"/>
              <a:gd name="T16" fmla="*/ 1814512500 w 720"/>
              <a:gd name="T17" fmla="*/ 36290250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0" h="240">
                <a:moveTo>
                  <a:pt x="0" y="144"/>
                </a:moveTo>
                <a:lnTo>
                  <a:pt x="96" y="0"/>
                </a:lnTo>
                <a:lnTo>
                  <a:pt x="192" y="240"/>
                </a:lnTo>
                <a:lnTo>
                  <a:pt x="288" y="0"/>
                </a:lnTo>
                <a:lnTo>
                  <a:pt x="384" y="240"/>
                </a:lnTo>
                <a:lnTo>
                  <a:pt x="480" y="0"/>
                </a:lnTo>
                <a:lnTo>
                  <a:pt x="576" y="240"/>
                </a:lnTo>
                <a:lnTo>
                  <a:pt x="672" y="0"/>
                </a:lnTo>
                <a:lnTo>
                  <a:pt x="720" y="14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8" name="Freeform 6"/>
          <p:cNvSpPr>
            <a:spLocks/>
          </p:cNvSpPr>
          <p:nvPr/>
        </p:nvSpPr>
        <p:spPr bwMode="auto">
          <a:xfrm>
            <a:off x="3236913" y="3706813"/>
            <a:ext cx="1695450" cy="449262"/>
          </a:xfrm>
          <a:custGeom>
            <a:avLst/>
            <a:gdLst>
              <a:gd name="T0" fmla="*/ 0 w 1068"/>
              <a:gd name="T1" fmla="*/ 433466393 h 283"/>
              <a:gd name="T2" fmla="*/ 410786263 w 1068"/>
              <a:gd name="T3" fmla="*/ 433466393 h 283"/>
              <a:gd name="T4" fmla="*/ 433466875 w 1068"/>
              <a:gd name="T5" fmla="*/ 252015345 h 283"/>
              <a:gd name="T6" fmla="*/ 614918125 w 1068"/>
              <a:gd name="T7" fmla="*/ 68043349 h 283"/>
              <a:gd name="T8" fmla="*/ 866933750 w 1068"/>
              <a:gd name="T9" fmla="*/ 297378107 h 283"/>
              <a:gd name="T10" fmla="*/ 912296563 w 1068"/>
              <a:gd name="T11" fmla="*/ 478829155 h 283"/>
              <a:gd name="T12" fmla="*/ 889615950 w 1068"/>
              <a:gd name="T13" fmla="*/ 617436800 h 283"/>
              <a:gd name="T14" fmla="*/ 844253138 w 1068"/>
              <a:gd name="T15" fmla="*/ 685481737 h 283"/>
              <a:gd name="T16" fmla="*/ 798890325 w 1068"/>
              <a:gd name="T17" fmla="*/ 617436800 h 283"/>
              <a:gd name="T18" fmla="*/ 980341575 w 1068"/>
              <a:gd name="T19" fmla="*/ 68043349 h 283"/>
              <a:gd name="T20" fmla="*/ 1116430013 w 1068"/>
              <a:gd name="T21" fmla="*/ 0 h 283"/>
              <a:gd name="T22" fmla="*/ 1277720013 w 1068"/>
              <a:gd name="T23" fmla="*/ 206652583 h 283"/>
              <a:gd name="T24" fmla="*/ 1345763438 w 1068"/>
              <a:gd name="T25" fmla="*/ 433466393 h 283"/>
              <a:gd name="T26" fmla="*/ 1368445638 w 1068"/>
              <a:gd name="T27" fmla="*/ 501509742 h 283"/>
              <a:gd name="T28" fmla="*/ 1300400625 w 1068"/>
              <a:gd name="T29" fmla="*/ 708162324 h 283"/>
              <a:gd name="T30" fmla="*/ 1232357200 w 1068"/>
              <a:gd name="T31" fmla="*/ 662799562 h 283"/>
              <a:gd name="T32" fmla="*/ 1572577500 w 1068"/>
              <a:gd name="T33" fmla="*/ 0 h 283"/>
              <a:gd name="T34" fmla="*/ 1711186888 w 1068"/>
              <a:gd name="T35" fmla="*/ 274695932 h 283"/>
              <a:gd name="T36" fmla="*/ 1756549700 w 1068"/>
              <a:gd name="T37" fmla="*/ 410784218 h 283"/>
              <a:gd name="T38" fmla="*/ 1733867500 w 1068"/>
              <a:gd name="T39" fmla="*/ 546872504 h 283"/>
              <a:gd name="T40" fmla="*/ 1688504688 w 1068"/>
              <a:gd name="T41" fmla="*/ 685481737 h 283"/>
              <a:gd name="T42" fmla="*/ 1711186888 w 1068"/>
              <a:gd name="T43" fmla="*/ 158768873 h 283"/>
              <a:gd name="T44" fmla="*/ 1847275325 w 1068"/>
              <a:gd name="T45" fmla="*/ 90725524 h 283"/>
              <a:gd name="T46" fmla="*/ 2006044375 w 1068"/>
              <a:gd name="T47" fmla="*/ 274695932 h 283"/>
              <a:gd name="T48" fmla="*/ 2006044375 w 1068"/>
              <a:gd name="T49" fmla="*/ 433466393 h 283"/>
              <a:gd name="T50" fmla="*/ 2121971563 w 1068"/>
              <a:gd name="T51" fmla="*/ 410784218 h 283"/>
              <a:gd name="T52" fmla="*/ 2147483647 w 1068"/>
              <a:gd name="T53" fmla="*/ 433466393 h 283"/>
              <a:gd name="T54" fmla="*/ 2147483647 w 1068"/>
              <a:gd name="T55" fmla="*/ 456146980 h 2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68" h="283">
                <a:moveTo>
                  <a:pt x="0" y="172"/>
                </a:moveTo>
                <a:cubicBezTo>
                  <a:pt x="45" y="179"/>
                  <a:pt x="126" y="198"/>
                  <a:pt x="163" y="172"/>
                </a:cubicBezTo>
                <a:cubicBezTo>
                  <a:pt x="183" y="158"/>
                  <a:pt x="166" y="123"/>
                  <a:pt x="172" y="100"/>
                </a:cubicBezTo>
                <a:cubicBezTo>
                  <a:pt x="181" y="68"/>
                  <a:pt x="219" y="44"/>
                  <a:pt x="244" y="27"/>
                </a:cubicBezTo>
                <a:cubicBezTo>
                  <a:pt x="293" y="39"/>
                  <a:pt x="328" y="70"/>
                  <a:pt x="344" y="118"/>
                </a:cubicBezTo>
                <a:cubicBezTo>
                  <a:pt x="352" y="141"/>
                  <a:pt x="362" y="190"/>
                  <a:pt x="362" y="190"/>
                </a:cubicBezTo>
                <a:cubicBezTo>
                  <a:pt x="359" y="208"/>
                  <a:pt x="359" y="227"/>
                  <a:pt x="353" y="245"/>
                </a:cubicBezTo>
                <a:cubicBezTo>
                  <a:pt x="350" y="255"/>
                  <a:pt x="346" y="272"/>
                  <a:pt x="335" y="272"/>
                </a:cubicBezTo>
                <a:cubicBezTo>
                  <a:pt x="324" y="272"/>
                  <a:pt x="323" y="254"/>
                  <a:pt x="317" y="245"/>
                </a:cubicBezTo>
                <a:cubicBezTo>
                  <a:pt x="323" y="176"/>
                  <a:pt x="320" y="73"/>
                  <a:pt x="389" y="27"/>
                </a:cubicBezTo>
                <a:cubicBezTo>
                  <a:pt x="406" y="16"/>
                  <a:pt x="426" y="11"/>
                  <a:pt x="443" y="0"/>
                </a:cubicBezTo>
                <a:cubicBezTo>
                  <a:pt x="476" y="22"/>
                  <a:pt x="486" y="49"/>
                  <a:pt x="507" y="82"/>
                </a:cubicBezTo>
                <a:cubicBezTo>
                  <a:pt x="521" y="136"/>
                  <a:pt x="512" y="106"/>
                  <a:pt x="534" y="172"/>
                </a:cubicBezTo>
                <a:cubicBezTo>
                  <a:pt x="537" y="181"/>
                  <a:pt x="543" y="199"/>
                  <a:pt x="543" y="199"/>
                </a:cubicBezTo>
                <a:cubicBezTo>
                  <a:pt x="543" y="199"/>
                  <a:pt x="538" y="277"/>
                  <a:pt x="516" y="281"/>
                </a:cubicBezTo>
                <a:cubicBezTo>
                  <a:pt x="505" y="283"/>
                  <a:pt x="498" y="269"/>
                  <a:pt x="489" y="263"/>
                </a:cubicBezTo>
                <a:cubicBezTo>
                  <a:pt x="464" y="162"/>
                  <a:pt x="523" y="34"/>
                  <a:pt x="624" y="0"/>
                </a:cubicBezTo>
                <a:cubicBezTo>
                  <a:pt x="672" y="70"/>
                  <a:pt x="654" y="33"/>
                  <a:pt x="679" y="109"/>
                </a:cubicBezTo>
                <a:cubicBezTo>
                  <a:pt x="685" y="127"/>
                  <a:pt x="697" y="163"/>
                  <a:pt x="697" y="163"/>
                </a:cubicBezTo>
                <a:cubicBezTo>
                  <a:pt x="694" y="181"/>
                  <a:pt x="692" y="199"/>
                  <a:pt x="688" y="217"/>
                </a:cubicBezTo>
                <a:cubicBezTo>
                  <a:pt x="683" y="236"/>
                  <a:pt x="670" y="272"/>
                  <a:pt x="670" y="272"/>
                </a:cubicBezTo>
                <a:cubicBezTo>
                  <a:pt x="584" y="243"/>
                  <a:pt x="621" y="112"/>
                  <a:pt x="679" y="63"/>
                </a:cubicBezTo>
                <a:cubicBezTo>
                  <a:pt x="701" y="44"/>
                  <a:pt x="707" y="45"/>
                  <a:pt x="733" y="36"/>
                </a:cubicBezTo>
                <a:cubicBezTo>
                  <a:pt x="787" y="49"/>
                  <a:pt x="783" y="57"/>
                  <a:pt x="796" y="109"/>
                </a:cubicBezTo>
                <a:cubicBezTo>
                  <a:pt x="792" y="122"/>
                  <a:pt x="773" y="161"/>
                  <a:pt x="796" y="172"/>
                </a:cubicBezTo>
                <a:cubicBezTo>
                  <a:pt x="810" y="179"/>
                  <a:pt x="827" y="166"/>
                  <a:pt x="842" y="163"/>
                </a:cubicBezTo>
                <a:cubicBezTo>
                  <a:pt x="908" y="166"/>
                  <a:pt x="975" y="167"/>
                  <a:pt x="1041" y="172"/>
                </a:cubicBezTo>
                <a:cubicBezTo>
                  <a:pt x="1050" y="173"/>
                  <a:pt x="1068" y="181"/>
                  <a:pt x="1068" y="18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9" name="Line 7"/>
          <p:cNvSpPr>
            <a:spLocks noChangeShapeType="1"/>
          </p:cNvSpPr>
          <p:nvPr/>
        </p:nvSpPr>
        <p:spPr bwMode="auto">
          <a:xfrm>
            <a:off x="4892675" y="4003675"/>
            <a:ext cx="297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0" name="Freeform 8"/>
          <p:cNvSpPr>
            <a:spLocks/>
          </p:cNvSpPr>
          <p:nvPr/>
        </p:nvSpPr>
        <p:spPr bwMode="auto">
          <a:xfrm>
            <a:off x="5045075" y="4003675"/>
            <a:ext cx="381000" cy="1524000"/>
          </a:xfrm>
          <a:custGeom>
            <a:avLst/>
            <a:gdLst>
              <a:gd name="T0" fmla="*/ 241935000 w 240"/>
              <a:gd name="T1" fmla="*/ 0 h 960"/>
              <a:gd name="T2" fmla="*/ 241935000 w 240"/>
              <a:gd name="T3" fmla="*/ 604837500 h 960"/>
              <a:gd name="T4" fmla="*/ 604837500 w 240"/>
              <a:gd name="T5" fmla="*/ 725805000 h 960"/>
              <a:gd name="T6" fmla="*/ 0 w 240"/>
              <a:gd name="T7" fmla="*/ 967740000 h 960"/>
              <a:gd name="T8" fmla="*/ 604837500 w 240"/>
              <a:gd name="T9" fmla="*/ 1088707500 h 960"/>
              <a:gd name="T10" fmla="*/ 120967500 w 240"/>
              <a:gd name="T11" fmla="*/ 1330642500 h 960"/>
              <a:gd name="T12" fmla="*/ 604837500 w 240"/>
              <a:gd name="T13" fmla="*/ 1451610000 h 960"/>
              <a:gd name="T14" fmla="*/ 241935000 w 240"/>
              <a:gd name="T15" fmla="*/ 1572577500 h 960"/>
              <a:gd name="T16" fmla="*/ 241935000 w 240"/>
              <a:gd name="T17" fmla="*/ 2147483647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0" h="960">
                <a:moveTo>
                  <a:pt x="96" y="0"/>
                </a:moveTo>
                <a:lnTo>
                  <a:pt x="96" y="240"/>
                </a:lnTo>
                <a:lnTo>
                  <a:pt x="240" y="288"/>
                </a:lnTo>
                <a:lnTo>
                  <a:pt x="0" y="384"/>
                </a:lnTo>
                <a:lnTo>
                  <a:pt x="240" y="432"/>
                </a:lnTo>
                <a:lnTo>
                  <a:pt x="48" y="528"/>
                </a:lnTo>
                <a:lnTo>
                  <a:pt x="240" y="576"/>
                </a:lnTo>
                <a:lnTo>
                  <a:pt x="96" y="624"/>
                </a:lnTo>
                <a:lnTo>
                  <a:pt x="96" y="96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1" name="Line 9"/>
          <p:cNvSpPr>
            <a:spLocks noChangeShapeType="1"/>
          </p:cNvSpPr>
          <p:nvPr/>
        </p:nvSpPr>
        <p:spPr bwMode="auto">
          <a:xfrm>
            <a:off x="6340475" y="4003675"/>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2" name="Line 10"/>
          <p:cNvSpPr>
            <a:spLocks noChangeShapeType="1"/>
          </p:cNvSpPr>
          <p:nvPr/>
        </p:nvSpPr>
        <p:spPr bwMode="auto">
          <a:xfrm>
            <a:off x="6340475" y="4841875"/>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3" name="Line 11"/>
          <p:cNvSpPr>
            <a:spLocks noChangeShapeType="1"/>
          </p:cNvSpPr>
          <p:nvPr/>
        </p:nvSpPr>
        <p:spPr bwMode="auto">
          <a:xfrm>
            <a:off x="6035675" y="4613275"/>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4" name="Line 12"/>
          <p:cNvSpPr>
            <a:spLocks noChangeShapeType="1"/>
          </p:cNvSpPr>
          <p:nvPr/>
        </p:nvSpPr>
        <p:spPr bwMode="auto">
          <a:xfrm>
            <a:off x="6035675" y="4841875"/>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5" name="Line 13"/>
          <p:cNvSpPr>
            <a:spLocks noChangeShapeType="1"/>
          </p:cNvSpPr>
          <p:nvPr/>
        </p:nvSpPr>
        <p:spPr bwMode="auto">
          <a:xfrm>
            <a:off x="1387475" y="5527675"/>
            <a:ext cx="556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6" name="Text Box 14"/>
          <p:cNvSpPr txBox="1">
            <a:spLocks noChangeArrowheads="1"/>
          </p:cNvSpPr>
          <p:nvPr/>
        </p:nvSpPr>
        <p:spPr bwMode="auto">
          <a:xfrm>
            <a:off x="8153400" y="3352800"/>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i</a:t>
            </a:r>
          </a:p>
        </p:txBody>
      </p:sp>
      <p:sp>
        <p:nvSpPr>
          <p:cNvPr id="46097" name="Text Box 15"/>
          <p:cNvSpPr txBox="1">
            <a:spLocks noChangeArrowheads="1"/>
          </p:cNvSpPr>
          <p:nvPr/>
        </p:nvSpPr>
        <p:spPr bwMode="auto">
          <a:xfrm>
            <a:off x="2286000" y="3124200"/>
            <a:ext cx="2170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R </a:t>
            </a:r>
            <a:r>
              <a:rPr kumimoji="1" lang="en-US" altLang="zh-TW">
                <a:sym typeface="Symbol" pitchFamily="18" charset="2"/>
              </a:rPr>
              <a:t></a:t>
            </a:r>
            <a:r>
              <a:rPr kumimoji="1" lang="en-US" altLang="zh-TW"/>
              <a:t>x           L </a:t>
            </a:r>
            <a:r>
              <a:rPr kumimoji="1" lang="en-US" altLang="zh-TW">
                <a:sym typeface="Symbol" pitchFamily="18" charset="2"/>
              </a:rPr>
              <a:t></a:t>
            </a:r>
            <a:r>
              <a:rPr kumimoji="1" lang="en-US" altLang="zh-TW"/>
              <a:t>x</a:t>
            </a:r>
          </a:p>
        </p:txBody>
      </p:sp>
      <p:sp>
        <p:nvSpPr>
          <p:cNvPr id="46098" name="Text Box 16"/>
          <p:cNvSpPr txBox="1">
            <a:spLocks noChangeArrowheads="1"/>
          </p:cNvSpPr>
          <p:nvPr/>
        </p:nvSpPr>
        <p:spPr bwMode="auto">
          <a:xfrm>
            <a:off x="4267200" y="4191000"/>
            <a:ext cx="784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G </a:t>
            </a:r>
            <a:r>
              <a:rPr kumimoji="1" lang="en-US" altLang="zh-TW">
                <a:sym typeface="Symbol" pitchFamily="18" charset="2"/>
              </a:rPr>
              <a:t>x</a:t>
            </a:r>
          </a:p>
        </p:txBody>
      </p:sp>
      <p:sp>
        <p:nvSpPr>
          <p:cNvPr id="46099" name="Text Box 17"/>
          <p:cNvSpPr txBox="1">
            <a:spLocks noChangeArrowheads="1"/>
          </p:cNvSpPr>
          <p:nvPr/>
        </p:nvSpPr>
        <p:spPr bwMode="auto">
          <a:xfrm>
            <a:off x="6781800" y="4114800"/>
            <a:ext cx="766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C </a:t>
            </a:r>
            <a:r>
              <a:rPr kumimoji="1" lang="en-US" altLang="zh-TW">
                <a:sym typeface="Symbol" pitchFamily="18" charset="2"/>
              </a:rPr>
              <a:t>x</a:t>
            </a:r>
          </a:p>
        </p:txBody>
      </p:sp>
      <p:sp>
        <p:nvSpPr>
          <p:cNvPr id="46100" name="Line 18"/>
          <p:cNvSpPr>
            <a:spLocks noChangeShapeType="1"/>
          </p:cNvSpPr>
          <p:nvPr/>
        </p:nvSpPr>
        <p:spPr bwMode="auto">
          <a:xfrm>
            <a:off x="1616075" y="5984875"/>
            <a:ext cx="5334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1" name="Text Box 19"/>
          <p:cNvSpPr txBox="1">
            <a:spLocks noChangeArrowheads="1"/>
          </p:cNvSpPr>
          <p:nvPr/>
        </p:nvSpPr>
        <p:spPr bwMode="auto">
          <a:xfrm>
            <a:off x="4130675" y="5984875"/>
            <a:ext cx="487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zh-TW">
                <a:sym typeface="Symbol" pitchFamily="18" charset="2"/>
              </a:rPr>
              <a:t></a:t>
            </a:r>
            <a:r>
              <a:rPr kumimoji="1" lang="en-US" altLang="zh-TW">
                <a:sym typeface="Symbol" pitchFamily="18" charset="2"/>
              </a:rPr>
              <a:t>x</a:t>
            </a:r>
            <a:endParaRPr kumimoji="1" lang="zh-TW" altLang="en-US">
              <a:sym typeface="Symbol" pitchFamily="18" charset="2"/>
            </a:endParaRPr>
          </a:p>
        </p:txBody>
      </p:sp>
      <p:sp>
        <p:nvSpPr>
          <p:cNvPr id="46102" name="Line 20"/>
          <p:cNvSpPr>
            <a:spLocks noChangeShapeType="1"/>
          </p:cNvSpPr>
          <p:nvPr/>
        </p:nvSpPr>
        <p:spPr bwMode="auto">
          <a:xfrm flipV="1">
            <a:off x="1158875" y="4384675"/>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3" name="Text Box 21"/>
          <p:cNvSpPr txBox="1">
            <a:spLocks noChangeArrowheads="1"/>
          </p:cNvSpPr>
          <p:nvPr/>
        </p:nvSpPr>
        <p:spPr bwMode="auto">
          <a:xfrm>
            <a:off x="669925" y="40798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v</a:t>
            </a:r>
          </a:p>
        </p:txBody>
      </p:sp>
      <p:sp>
        <p:nvSpPr>
          <p:cNvPr id="46104" name="Line 22"/>
          <p:cNvSpPr>
            <a:spLocks noChangeShapeType="1"/>
          </p:cNvSpPr>
          <p:nvPr/>
        </p:nvSpPr>
        <p:spPr bwMode="auto">
          <a:xfrm>
            <a:off x="3962400" y="1828800"/>
            <a:ext cx="4038600"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5" name="Oval 23"/>
          <p:cNvSpPr>
            <a:spLocks noChangeArrowheads="1"/>
          </p:cNvSpPr>
          <p:nvPr/>
        </p:nvSpPr>
        <p:spPr bwMode="auto">
          <a:xfrm>
            <a:off x="5638800" y="1600200"/>
            <a:ext cx="228600" cy="38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46106" name="Line 24"/>
          <p:cNvSpPr>
            <a:spLocks noChangeShapeType="1"/>
          </p:cNvSpPr>
          <p:nvPr/>
        </p:nvSpPr>
        <p:spPr bwMode="auto">
          <a:xfrm flipH="1">
            <a:off x="5181600" y="1828800"/>
            <a:ext cx="533400" cy="1828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7" name="Line 25"/>
          <p:cNvSpPr>
            <a:spLocks noChangeShapeType="1"/>
          </p:cNvSpPr>
          <p:nvPr/>
        </p:nvSpPr>
        <p:spPr bwMode="auto">
          <a:xfrm>
            <a:off x="5638800" y="1524000"/>
            <a:ext cx="228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8" name="Text Box 26"/>
          <p:cNvSpPr txBox="1">
            <a:spLocks noChangeArrowheads="1"/>
          </p:cNvSpPr>
          <p:nvPr/>
        </p:nvSpPr>
        <p:spPr bwMode="auto">
          <a:xfrm>
            <a:off x="5486400" y="1066800"/>
            <a:ext cx="3024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sym typeface="Symbol" pitchFamily="18" charset="2"/>
              </a:rPr>
              <a:t>For a small segment </a:t>
            </a:r>
            <a:r>
              <a:rPr kumimoji="1" lang="en-US" altLang="zh-TW"/>
              <a:t>x</a:t>
            </a:r>
            <a:endParaRPr kumimoji="1" lang="zh-TW" altLang="en-US"/>
          </a:p>
        </p:txBody>
      </p:sp>
      <p:sp>
        <p:nvSpPr>
          <p:cNvPr id="46109" name="Text Box 27"/>
          <p:cNvSpPr txBox="1">
            <a:spLocks noChangeArrowheads="1"/>
          </p:cNvSpPr>
          <p:nvPr/>
        </p:nvSpPr>
        <p:spPr bwMode="auto">
          <a:xfrm>
            <a:off x="762000" y="1524000"/>
            <a:ext cx="3170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A long transmission line</a:t>
            </a:r>
          </a:p>
        </p:txBody>
      </p:sp>
      <p:sp>
        <p:nvSpPr>
          <p:cNvPr id="46110" name="Line 28"/>
          <p:cNvSpPr>
            <a:spLocks noChangeShapeType="1"/>
          </p:cNvSpPr>
          <p:nvPr/>
        </p:nvSpPr>
        <p:spPr bwMode="auto">
          <a:xfrm>
            <a:off x="1828800" y="3200400"/>
            <a:ext cx="3124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1" name="Text Box 29"/>
          <p:cNvSpPr txBox="1">
            <a:spLocks noChangeArrowheads="1"/>
          </p:cNvSpPr>
          <p:nvPr/>
        </p:nvSpPr>
        <p:spPr bwMode="auto">
          <a:xfrm>
            <a:off x="2955925" y="2778125"/>
            <a:ext cx="522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zh-TW">
                <a:sym typeface="Symbol" pitchFamily="18" charset="2"/>
              </a:rPr>
              <a:t></a:t>
            </a:r>
            <a:r>
              <a:rPr kumimoji="1" lang="en-US" altLang="zh-TW"/>
              <a:t>v</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47107"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44A675F1-3D9F-4944-B014-35C84C0D3E14}" type="slidenum">
              <a:rPr lang="zh-TW" altLang="en-US" sz="1400">
                <a:solidFill>
                  <a:schemeClr val="bg2"/>
                </a:solidFill>
              </a:rPr>
              <a:pPr/>
              <a:t>51</a:t>
            </a:fld>
            <a:endParaRPr lang="en-US" altLang="zh-TW" sz="1400">
              <a:solidFill>
                <a:schemeClr val="bg2"/>
              </a:solidFill>
            </a:endParaRPr>
          </a:p>
        </p:txBody>
      </p:sp>
      <p:sp>
        <p:nvSpPr>
          <p:cNvPr id="47108" name="Rectangle 2"/>
          <p:cNvSpPr>
            <a:spLocks noGrp="1" noChangeArrowheads="1"/>
          </p:cNvSpPr>
          <p:nvPr>
            <p:ph type="title"/>
          </p:nvPr>
        </p:nvSpPr>
        <p:spPr/>
        <p:txBody>
          <a:bodyPr/>
          <a:lstStyle/>
          <a:p>
            <a:r>
              <a:rPr lang="en-US" altLang="zh-TW" smtClean="0"/>
              <a:t>For the small segment of wire</a:t>
            </a:r>
          </a:p>
        </p:txBody>
      </p:sp>
      <p:sp>
        <p:nvSpPr>
          <p:cNvPr id="47109" name="Rectangle 3"/>
          <p:cNvSpPr>
            <a:spLocks noGrp="1" noChangeArrowheads="1"/>
          </p:cNvSpPr>
          <p:nvPr>
            <p:ph type="body" idx="1"/>
          </p:nvPr>
        </p:nvSpPr>
        <p:spPr>
          <a:xfrm>
            <a:off x="685800" y="1981200"/>
            <a:ext cx="8458200" cy="4114800"/>
          </a:xfrm>
        </p:spPr>
        <p:txBody>
          <a:bodyPr/>
          <a:lstStyle/>
          <a:p>
            <a:pPr>
              <a:lnSpc>
                <a:spcPct val="90000"/>
              </a:lnSpc>
            </a:pPr>
            <a:r>
              <a:rPr lang="zh-TW" altLang="zh-TW" sz="1400" smtClean="0">
                <a:sym typeface="Symbol" pitchFamily="18" charset="2"/>
              </a:rPr>
              <a:t>--(</a:t>
            </a:r>
            <a:r>
              <a:rPr lang="en-US" altLang="zh-TW" sz="1400" smtClean="0">
                <a:sym typeface="Symbol" pitchFamily="18" charset="2"/>
              </a:rPr>
              <a:t>horizontal voltage loop)</a:t>
            </a:r>
          </a:p>
          <a:p>
            <a:pPr>
              <a:lnSpc>
                <a:spcPct val="90000"/>
              </a:lnSpc>
            </a:pPr>
            <a:r>
              <a:rPr lang="zh-TW" altLang="en-US" smtClean="0"/>
              <a:t>-(</a:t>
            </a:r>
            <a:r>
              <a:rPr lang="zh-TW" altLang="zh-TW" smtClean="0">
                <a:sym typeface="Symbol" pitchFamily="18" charset="2"/>
              </a:rPr>
              <a:t></a:t>
            </a:r>
            <a:r>
              <a:rPr lang="en-US" altLang="zh-TW" smtClean="0">
                <a:sym typeface="Symbol" pitchFamily="18" charset="2"/>
              </a:rPr>
              <a:t>v/ x) x=R x i + L x ( i/  t)</a:t>
            </a:r>
            <a:r>
              <a:rPr lang="en-US" altLang="zh-TW" sz="2800" smtClean="0">
                <a:sym typeface="Symbol" pitchFamily="18" charset="2"/>
              </a:rPr>
              <a:t> </a:t>
            </a:r>
          </a:p>
          <a:p>
            <a:pPr>
              <a:lnSpc>
                <a:spcPct val="90000"/>
              </a:lnSpc>
            </a:pPr>
            <a:r>
              <a:rPr lang="en-US" altLang="zh-TW" sz="1400" smtClean="0">
                <a:sym typeface="Symbol" pitchFamily="18" charset="2"/>
              </a:rPr>
              <a:t>--(vertical current loop)</a:t>
            </a:r>
          </a:p>
          <a:p>
            <a:pPr>
              <a:lnSpc>
                <a:spcPct val="90000"/>
              </a:lnSpc>
            </a:pPr>
            <a:r>
              <a:rPr lang="zh-TW" altLang="en-US" smtClean="0"/>
              <a:t>-(</a:t>
            </a:r>
            <a:r>
              <a:rPr lang="en-US" altLang="zh-TW" smtClean="0">
                <a:sym typeface="Symbol" pitchFamily="18" charset="2"/>
              </a:rPr>
              <a:t>i/ x) x=G x v + C x ( v/  t)</a:t>
            </a:r>
            <a:endParaRPr lang="zh-TW" altLang="en-US" sz="2800" smtClean="0"/>
          </a:p>
          <a:p>
            <a:pPr>
              <a:lnSpc>
                <a:spcPct val="90000"/>
              </a:lnSpc>
            </a:pPr>
            <a:r>
              <a:rPr lang="zh-TW" altLang="en-US" sz="2800" smtClean="0"/>
              <a:t>-(</a:t>
            </a:r>
            <a:r>
              <a:rPr lang="en-US" altLang="zh-TW" sz="2800" smtClean="0">
                <a:sym typeface="Symbol" pitchFamily="18" charset="2"/>
              </a:rPr>
              <a:t>v/ x)=Ri+L( i/  t)  ------------------(1)</a:t>
            </a:r>
          </a:p>
          <a:p>
            <a:pPr>
              <a:lnSpc>
                <a:spcPct val="90000"/>
              </a:lnSpc>
            </a:pPr>
            <a:r>
              <a:rPr lang="zh-TW" altLang="en-US" sz="2800" smtClean="0"/>
              <a:t>-(</a:t>
            </a:r>
            <a:r>
              <a:rPr lang="en-US" altLang="zh-TW" sz="2800" smtClean="0">
                <a:sym typeface="Symbol" pitchFamily="18" charset="2"/>
              </a:rPr>
              <a:t>i/ x)=Gv+C( v/  t) ------------------(2)</a:t>
            </a:r>
          </a:p>
          <a:p>
            <a:pPr>
              <a:lnSpc>
                <a:spcPct val="90000"/>
              </a:lnSpc>
            </a:pPr>
            <a:r>
              <a:rPr lang="en-US" altLang="zh-TW" sz="2000" smtClean="0">
                <a:sym typeface="Symbol" pitchFamily="18" charset="2"/>
              </a:rPr>
              <a:t>Applying phasor equations, I,V depend on x only , not t</a:t>
            </a:r>
            <a:endParaRPr lang="en-US" altLang="zh-TW" sz="1400" smtClean="0">
              <a:sym typeface="Symbol" pitchFamily="18" charset="2"/>
            </a:endParaRPr>
          </a:p>
          <a:p>
            <a:pPr>
              <a:lnSpc>
                <a:spcPct val="90000"/>
              </a:lnSpc>
            </a:pPr>
            <a:r>
              <a:rPr lang="en-US" altLang="zh-TW" sz="2800" smtClean="0"/>
              <a:t>v=Ve</a:t>
            </a:r>
            <a:r>
              <a:rPr lang="en-US" altLang="zh-TW" sz="2800" baseline="30000" smtClean="0"/>
              <a:t>j </a:t>
            </a:r>
            <a:r>
              <a:rPr lang="en-US" altLang="zh-TW" sz="2800" baseline="30000" smtClean="0">
                <a:sym typeface="Symbol" pitchFamily="18" charset="2"/>
              </a:rPr>
              <a:t></a:t>
            </a:r>
            <a:r>
              <a:rPr lang="en-US" altLang="zh-TW" sz="2800" baseline="30000" smtClean="0"/>
              <a:t> t </a:t>
            </a:r>
            <a:r>
              <a:rPr lang="en-US" altLang="zh-TW" sz="2800" smtClean="0">
                <a:sym typeface="Symbol" pitchFamily="18" charset="2"/>
              </a:rPr>
              <a:t>--------------------------------------(3)</a:t>
            </a:r>
            <a:endParaRPr lang="en-US" altLang="zh-TW" sz="2800" baseline="30000" smtClean="0"/>
          </a:p>
          <a:p>
            <a:pPr>
              <a:lnSpc>
                <a:spcPct val="90000"/>
              </a:lnSpc>
            </a:pPr>
            <a:r>
              <a:rPr lang="en-US" altLang="zh-TW" sz="2800" smtClean="0"/>
              <a:t>i=Ie</a:t>
            </a:r>
            <a:r>
              <a:rPr lang="en-US" altLang="zh-TW" sz="2800" baseline="30000" smtClean="0"/>
              <a:t>j </a:t>
            </a:r>
            <a:r>
              <a:rPr lang="en-US" altLang="zh-TW" sz="2800" baseline="30000" smtClean="0">
                <a:sym typeface="Symbol" pitchFamily="18" charset="2"/>
              </a:rPr>
              <a:t></a:t>
            </a:r>
            <a:r>
              <a:rPr lang="en-US" altLang="zh-TW" sz="2800" baseline="30000" smtClean="0"/>
              <a:t> t </a:t>
            </a:r>
            <a:r>
              <a:rPr lang="en-US" altLang="zh-TW" sz="2800" smtClean="0">
                <a:sym typeface="Symbol" pitchFamily="18" charset="2"/>
              </a:rPr>
              <a:t>----------------------------------------(4)</a:t>
            </a:r>
          </a:p>
        </p:txBody>
      </p:sp>
      <p:sp>
        <p:nvSpPr>
          <p:cNvPr id="47110" name="Freeform 4"/>
          <p:cNvSpPr>
            <a:spLocks/>
          </p:cNvSpPr>
          <p:nvPr/>
        </p:nvSpPr>
        <p:spPr bwMode="auto">
          <a:xfrm>
            <a:off x="6019800" y="2667000"/>
            <a:ext cx="1447800" cy="1066800"/>
          </a:xfrm>
          <a:custGeom>
            <a:avLst/>
            <a:gdLst>
              <a:gd name="T0" fmla="*/ 882782327 w 1688"/>
              <a:gd name="T1" fmla="*/ 0 h 1056"/>
              <a:gd name="T2" fmla="*/ 1094650017 w 1688"/>
              <a:gd name="T3" fmla="*/ 685816019 h 1056"/>
              <a:gd name="T4" fmla="*/ 0 w 1688"/>
              <a:gd name="T5" fmla="*/ 1077710455 h 1056"/>
              <a:gd name="T6" fmla="*/ 0 60000 65536"/>
              <a:gd name="T7" fmla="*/ 0 60000 65536"/>
              <a:gd name="T8" fmla="*/ 0 60000 65536"/>
            </a:gdLst>
            <a:ahLst/>
            <a:cxnLst>
              <a:cxn ang="T6">
                <a:pos x="T0" y="T1"/>
              </a:cxn>
              <a:cxn ang="T7">
                <a:pos x="T2" y="T3"/>
              </a:cxn>
              <a:cxn ang="T8">
                <a:pos x="T4" y="T5"/>
              </a:cxn>
            </a:cxnLst>
            <a:rect l="0" t="0" r="r" b="b"/>
            <a:pathLst>
              <a:path w="1688" h="1056">
                <a:moveTo>
                  <a:pt x="1200" y="0"/>
                </a:moveTo>
                <a:cubicBezTo>
                  <a:pt x="1444" y="248"/>
                  <a:pt x="1688" y="496"/>
                  <a:pt x="1488" y="672"/>
                </a:cubicBezTo>
                <a:cubicBezTo>
                  <a:pt x="1288" y="848"/>
                  <a:pt x="644" y="952"/>
                  <a:pt x="0" y="1056"/>
                </a:cubicBezTo>
              </a:path>
            </a:pathLst>
          </a:custGeom>
          <a:noFill/>
          <a:ln w="9525">
            <a:solidFill>
              <a:srgbClr val="FF0066"/>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1" name="Freeform 5"/>
          <p:cNvSpPr>
            <a:spLocks/>
          </p:cNvSpPr>
          <p:nvPr/>
        </p:nvSpPr>
        <p:spPr bwMode="auto">
          <a:xfrm>
            <a:off x="6705600" y="3200400"/>
            <a:ext cx="1143000" cy="1066800"/>
          </a:xfrm>
          <a:custGeom>
            <a:avLst/>
            <a:gdLst>
              <a:gd name="T0" fmla="*/ 896055556 w 1296"/>
              <a:gd name="T1" fmla="*/ 0 h 1008"/>
              <a:gd name="T2" fmla="*/ 858720201 w 1296"/>
              <a:gd name="T3" fmla="*/ 806450000 h 1008"/>
              <a:gd name="T4" fmla="*/ 0 w 1296"/>
              <a:gd name="T5" fmla="*/ 1129030000 h 1008"/>
              <a:gd name="T6" fmla="*/ 0 60000 65536"/>
              <a:gd name="T7" fmla="*/ 0 60000 65536"/>
              <a:gd name="T8" fmla="*/ 0 60000 65536"/>
            </a:gdLst>
            <a:ahLst/>
            <a:cxnLst>
              <a:cxn ang="T6">
                <a:pos x="T0" y="T1"/>
              </a:cxn>
              <a:cxn ang="T7">
                <a:pos x="T2" y="T3"/>
              </a:cxn>
              <a:cxn ang="T8">
                <a:pos x="T4" y="T5"/>
              </a:cxn>
            </a:cxnLst>
            <a:rect l="0" t="0" r="r" b="b"/>
            <a:pathLst>
              <a:path w="1296" h="1008">
                <a:moveTo>
                  <a:pt x="1152" y="0"/>
                </a:moveTo>
                <a:cubicBezTo>
                  <a:pt x="1224" y="276"/>
                  <a:pt x="1296" y="552"/>
                  <a:pt x="1104" y="720"/>
                </a:cubicBezTo>
                <a:cubicBezTo>
                  <a:pt x="912" y="888"/>
                  <a:pt x="456" y="948"/>
                  <a:pt x="0" y="1008"/>
                </a:cubicBezTo>
              </a:path>
            </a:pathLst>
          </a:custGeom>
          <a:noFill/>
          <a:ln w="9525">
            <a:solidFill>
              <a:srgbClr val="FF0066"/>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48131"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511E8CF7-876F-4A65-BED9-E55FF32D7DE4}" type="slidenum">
              <a:rPr lang="zh-TW" altLang="en-US" sz="1400">
                <a:solidFill>
                  <a:schemeClr val="bg2"/>
                </a:solidFill>
              </a:rPr>
              <a:pPr/>
              <a:t>52</a:t>
            </a:fld>
            <a:endParaRPr lang="en-US" altLang="zh-TW" sz="1400">
              <a:solidFill>
                <a:schemeClr val="bg2"/>
              </a:solidFill>
            </a:endParaRPr>
          </a:p>
        </p:txBody>
      </p:sp>
      <p:sp>
        <p:nvSpPr>
          <p:cNvPr id="48132" name="Rectangle 2"/>
          <p:cNvSpPr>
            <a:spLocks noGrp="1" noChangeArrowheads="1"/>
          </p:cNvSpPr>
          <p:nvPr>
            <p:ph type="title"/>
          </p:nvPr>
        </p:nvSpPr>
        <p:spPr>
          <a:xfrm>
            <a:off x="609600" y="914400"/>
            <a:ext cx="7772400" cy="1143000"/>
          </a:xfrm>
        </p:spPr>
        <p:txBody>
          <a:bodyPr/>
          <a:lstStyle/>
          <a:p>
            <a:r>
              <a:rPr lang="en-US" altLang="zh-TW" sz="2400" smtClean="0">
                <a:sym typeface="Symbol" pitchFamily="18" charset="2"/>
              </a:rPr>
              <a:t>Applying phasor equations, I,V depend on x only, not t</a:t>
            </a:r>
            <a:br>
              <a:rPr lang="en-US" altLang="zh-TW" sz="2400" smtClean="0">
                <a:sym typeface="Symbol" pitchFamily="18" charset="2"/>
              </a:rPr>
            </a:br>
            <a:r>
              <a:rPr lang="en-US" altLang="zh-TW" sz="2400" smtClean="0">
                <a:sym typeface="Symbol" pitchFamily="18" charset="2"/>
              </a:rPr>
              <a:t>But v,i depend on t and x</a:t>
            </a:r>
            <a:br>
              <a:rPr lang="en-US" altLang="zh-TW" sz="2400" smtClean="0">
                <a:sym typeface="Symbol" pitchFamily="18" charset="2"/>
              </a:rPr>
            </a:br>
            <a:r>
              <a:rPr lang="en-US" altLang="zh-TW" sz="3200" smtClean="0"/>
              <a:t>v = Ve</a:t>
            </a:r>
            <a:r>
              <a:rPr lang="en-US" altLang="zh-TW" sz="3200" baseline="30000" smtClean="0"/>
              <a:t>j </a:t>
            </a:r>
            <a:r>
              <a:rPr lang="en-US" altLang="zh-TW" sz="3200" baseline="30000" smtClean="0">
                <a:sym typeface="Symbol" pitchFamily="18" charset="2"/>
              </a:rPr>
              <a:t></a:t>
            </a:r>
            <a:r>
              <a:rPr lang="en-US" altLang="zh-TW" sz="3200" baseline="30000" smtClean="0"/>
              <a:t> t </a:t>
            </a:r>
            <a:r>
              <a:rPr lang="en-US" altLang="zh-TW" sz="3200" smtClean="0">
                <a:sym typeface="Symbol" pitchFamily="18" charset="2"/>
              </a:rPr>
              <a:t>---------------------------------------(3)</a:t>
            </a:r>
            <a:r>
              <a:rPr lang="en-US" altLang="zh-TW" sz="3200" baseline="30000" smtClean="0"/>
              <a:t/>
            </a:r>
            <a:br>
              <a:rPr lang="en-US" altLang="zh-TW" sz="3200" baseline="30000" smtClean="0"/>
            </a:br>
            <a:r>
              <a:rPr lang="en-US" altLang="zh-TW" sz="3200" smtClean="0"/>
              <a:t>i =  Ie</a:t>
            </a:r>
            <a:r>
              <a:rPr lang="en-US" altLang="zh-TW" sz="3200" baseline="30000" smtClean="0"/>
              <a:t>j </a:t>
            </a:r>
            <a:r>
              <a:rPr lang="en-US" altLang="zh-TW" sz="3200" baseline="30000" smtClean="0">
                <a:sym typeface="Symbol" pitchFamily="18" charset="2"/>
              </a:rPr>
              <a:t></a:t>
            </a:r>
            <a:r>
              <a:rPr lang="en-US" altLang="zh-TW" sz="3200" baseline="30000" smtClean="0"/>
              <a:t> t </a:t>
            </a:r>
            <a:r>
              <a:rPr lang="en-US" altLang="zh-TW" sz="3200" smtClean="0">
                <a:sym typeface="Symbol" pitchFamily="18" charset="2"/>
              </a:rPr>
              <a:t>----------------------------------------(4)</a:t>
            </a:r>
            <a:endParaRPr lang="zh-TW" altLang="en-US" sz="3600" baseline="30000" smtClean="0">
              <a:sym typeface="Symbol" pitchFamily="18" charset="2"/>
            </a:endParaRPr>
          </a:p>
        </p:txBody>
      </p:sp>
      <p:sp>
        <p:nvSpPr>
          <p:cNvPr id="48133" name="Rectangle 3"/>
          <p:cNvSpPr>
            <a:spLocks noGrp="1" noChangeArrowheads="1"/>
          </p:cNvSpPr>
          <p:nvPr>
            <p:ph type="body" idx="1"/>
          </p:nvPr>
        </p:nvSpPr>
        <p:spPr/>
        <p:txBody>
          <a:bodyPr/>
          <a:lstStyle/>
          <a:p>
            <a:endParaRPr lang="zh-TW" altLang="zh-TW" smtClean="0"/>
          </a:p>
          <a:p>
            <a:r>
              <a:rPr lang="en-US" altLang="zh-TW" smtClean="0"/>
              <a:t>Hence from (3) and (4) </a:t>
            </a:r>
          </a:p>
          <a:p>
            <a:r>
              <a:rPr lang="zh-TW" altLang="en-US" smtClean="0"/>
              <a:t>(</a:t>
            </a:r>
            <a:r>
              <a:rPr lang="en-US" altLang="zh-TW" smtClean="0">
                <a:sym typeface="Symbol" pitchFamily="18" charset="2"/>
              </a:rPr>
              <a:t>v/ x)= </a:t>
            </a:r>
            <a:r>
              <a:rPr lang="en-US" altLang="zh-TW" smtClean="0"/>
              <a:t>e</a:t>
            </a:r>
            <a:r>
              <a:rPr lang="en-US" altLang="zh-TW" baseline="30000" smtClean="0"/>
              <a:t>j</a:t>
            </a:r>
            <a:r>
              <a:rPr lang="en-US" altLang="zh-TW" baseline="30000" smtClean="0">
                <a:sym typeface="Symbol" pitchFamily="18" charset="2"/>
              </a:rPr>
              <a:t> </a:t>
            </a:r>
            <a:r>
              <a:rPr lang="en-US" altLang="zh-TW" baseline="30000" smtClean="0"/>
              <a:t>t</a:t>
            </a:r>
            <a:r>
              <a:rPr lang="zh-TW" altLang="en-US" smtClean="0"/>
              <a:t>(</a:t>
            </a:r>
            <a:r>
              <a:rPr lang="en-US" altLang="zh-TW" smtClean="0"/>
              <a:t>d</a:t>
            </a:r>
            <a:r>
              <a:rPr lang="zh-TW" altLang="en-US" smtClean="0"/>
              <a:t> </a:t>
            </a:r>
            <a:r>
              <a:rPr lang="en-US" altLang="zh-TW" smtClean="0"/>
              <a:t>V </a:t>
            </a:r>
            <a:r>
              <a:rPr lang="en-US" altLang="zh-TW" smtClean="0">
                <a:sym typeface="Symbol" pitchFamily="18" charset="2"/>
              </a:rPr>
              <a:t>/ d x) --------------------(5) </a:t>
            </a:r>
            <a:r>
              <a:rPr lang="zh-TW" altLang="en-US" smtClean="0"/>
              <a:t>(</a:t>
            </a:r>
            <a:r>
              <a:rPr lang="en-US" altLang="zh-TW" smtClean="0">
                <a:sym typeface="Symbol" pitchFamily="18" charset="2"/>
              </a:rPr>
              <a:t>v/ t)= j  V </a:t>
            </a:r>
            <a:r>
              <a:rPr lang="en-US" altLang="zh-TW" smtClean="0"/>
              <a:t>e</a:t>
            </a:r>
            <a:r>
              <a:rPr lang="en-US" altLang="zh-TW" baseline="30000" smtClean="0"/>
              <a:t>j</a:t>
            </a:r>
            <a:r>
              <a:rPr lang="en-US" altLang="zh-TW" baseline="30000" smtClean="0">
                <a:sym typeface="Symbol" pitchFamily="18" charset="2"/>
              </a:rPr>
              <a:t> </a:t>
            </a:r>
            <a:r>
              <a:rPr lang="en-US" altLang="zh-TW" baseline="30000" smtClean="0"/>
              <a:t>t</a:t>
            </a:r>
            <a:r>
              <a:rPr lang="en-US" altLang="zh-TW" smtClean="0">
                <a:sym typeface="Symbol" pitchFamily="18" charset="2"/>
              </a:rPr>
              <a:t>--------------------------(6) </a:t>
            </a:r>
          </a:p>
          <a:p>
            <a:endParaRPr lang="zh-TW" altLang="en-US" smtClean="0"/>
          </a:p>
          <a:p>
            <a:r>
              <a:rPr lang="zh-TW" altLang="en-US" smtClean="0"/>
              <a:t>(</a:t>
            </a:r>
            <a:r>
              <a:rPr lang="en-US" altLang="zh-TW" smtClean="0">
                <a:sym typeface="Symbol" pitchFamily="18" charset="2"/>
              </a:rPr>
              <a:t>i/ x)= </a:t>
            </a:r>
            <a:r>
              <a:rPr lang="en-US" altLang="zh-TW" smtClean="0"/>
              <a:t>e</a:t>
            </a:r>
            <a:r>
              <a:rPr lang="en-US" altLang="zh-TW" baseline="30000" smtClean="0"/>
              <a:t>j</a:t>
            </a:r>
            <a:r>
              <a:rPr lang="en-US" altLang="zh-TW" baseline="30000" smtClean="0">
                <a:sym typeface="Symbol" pitchFamily="18" charset="2"/>
              </a:rPr>
              <a:t> </a:t>
            </a:r>
            <a:r>
              <a:rPr lang="en-US" altLang="zh-TW" baseline="30000" smtClean="0"/>
              <a:t>t</a:t>
            </a:r>
            <a:r>
              <a:rPr lang="zh-TW" altLang="en-US" smtClean="0"/>
              <a:t>(</a:t>
            </a:r>
            <a:r>
              <a:rPr lang="en-US" altLang="zh-TW" smtClean="0">
                <a:sym typeface="Symbol" pitchFamily="18" charset="2"/>
              </a:rPr>
              <a:t>d</a:t>
            </a:r>
            <a:r>
              <a:rPr lang="en-US" altLang="zh-TW" smtClean="0"/>
              <a:t> I </a:t>
            </a:r>
            <a:r>
              <a:rPr lang="en-US" altLang="zh-TW" smtClean="0">
                <a:sym typeface="Symbol" pitchFamily="18" charset="2"/>
              </a:rPr>
              <a:t>/ d x) ----------------------(7) </a:t>
            </a:r>
          </a:p>
          <a:p>
            <a:r>
              <a:rPr lang="zh-TW" altLang="en-US" smtClean="0"/>
              <a:t>(</a:t>
            </a:r>
            <a:r>
              <a:rPr lang="en-US" altLang="zh-TW" smtClean="0">
                <a:sym typeface="Symbol" pitchFamily="18" charset="2"/>
              </a:rPr>
              <a:t>i/ t)= j  I </a:t>
            </a:r>
            <a:r>
              <a:rPr lang="en-US" altLang="zh-TW" smtClean="0"/>
              <a:t>e</a:t>
            </a:r>
            <a:r>
              <a:rPr lang="en-US" altLang="zh-TW" baseline="30000" smtClean="0"/>
              <a:t>j</a:t>
            </a:r>
            <a:r>
              <a:rPr lang="en-US" altLang="zh-TW" baseline="30000" smtClean="0">
                <a:sym typeface="Symbol" pitchFamily="18" charset="2"/>
              </a:rPr>
              <a:t></a:t>
            </a:r>
            <a:r>
              <a:rPr lang="en-US" altLang="zh-TW" baseline="30000" smtClean="0"/>
              <a:t> t</a:t>
            </a:r>
            <a:r>
              <a:rPr lang="en-US" altLang="zh-TW" smtClean="0">
                <a:sym typeface="Symbol" pitchFamily="18" charset="2"/>
              </a:rPr>
              <a:t>----------------------------(8) </a:t>
            </a:r>
          </a:p>
        </p:txBody>
      </p:sp>
      <p:sp>
        <p:nvSpPr>
          <p:cNvPr id="48134" name="Text Box 4"/>
          <p:cNvSpPr txBox="1">
            <a:spLocks noChangeArrowheads="1"/>
          </p:cNvSpPr>
          <p:nvPr/>
        </p:nvSpPr>
        <p:spPr bwMode="auto">
          <a:xfrm>
            <a:off x="4572000" y="2133600"/>
            <a:ext cx="4195763"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lang="en-US" altLang="zh-TW">
                <a:sym typeface="Symbol" pitchFamily="18" charset="2"/>
              </a:rPr>
              <a:t>Since in general,   e</a:t>
            </a:r>
            <a:r>
              <a:rPr lang="en-US" altLang="zh-TW" baseline="30000">
                <a:sym typeface="Symbol" pitchFamily="18" charset="2"/>
              </a:rPr>
              <a:t>kt </a:t>
            </a:r>
            <a:r>
              <a:rPr lang="en-US" altLang="zh-TW">
                <a:sym typeface="Symbol" pitchFamily="18" charset="2"/>
              </a:rPr>
              <a:t>/ t = k e</a:t>
            </a:r>
            <a:r>
              <a:rPr lang="en-US" altLang="zh-TW" baseline="30000">
                <a:sym typeface="Symbol" pitchFamily="18" charset="2"/>
              </a:rPr>
              <a:t>kt</a:t>
            </a:r>
            <a:endParaRPr lang="zh-TW" altLang="en-US" baseline="30000">
              <a:sym typeface="Symbol" pitchFamily="18" charset="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49155"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44B63D7B-3FEF-4414-970E-B8C0775B2759}" type="slidenum">
              <a:rPr lang="zh-TW" altLang="en-US" sz="1400">
                <a:solidFill>
                  <a:schemeClr val="bg2"/>
                </a:solidFill>
              </a:rPr>
              <a:pPr/>
              <a:t>53</a:t>
            </a:fld>
            <a:endParaRPr lang="en-US" altLang="zh-TW" sz="1400">
              <a:solidFill>
                <a:schemeClr val="bg2"/>
              </a:solidFill>
            </a:endParaRPr>
          </a:p>
        </p:txBody>
      </p:sp>
      <p:sp>
        <p:nvSpPr>
          <p:cNvPr id="49156" name="Rectangle 2"/>
          <p:cNvSpPr>
            <a:spLocks noGrp="1" noChangeArrowheads="1"/>
          </p:cNvSpPr>
          <p:nvPr>
            <p:ph type="title"/>
          </p:nvPr>
        </p:nvSpPr>
        <p:spPr/>
        <p:txBody>
          <a:bodyPr/>
          <a:lstStyle/>
          <a:p>
            <a:r>
              <a:rPr lang="en-US" altLang="zh-TW" smtClean="0"/>
              <a:t>Put 5,4,8 into 1</a:t>
            </a:r>
          </a:p>
        </p:txBody>
      </p:sp>
      <p:sp>
        <p:nvSpPr>
          <p:cNvPr id="49157" name="Rectangle 3"/>
          <p:cNvSpPr>
            <a:spLocks noGrp="1" noChangeArrowheads="1"/>
          </p:cNvSpPr>
          <p:nvPr>
            <p:ph type="body" idx="1"/>
          </p:nvPr>
        </p:nvSpPr>
        <p:spPr/>
        <p:txBody>
          <a:bodyPr/>
          <a:lstStyle/>
          <a:p>
            <a:r>
              <a:rPr lang="zh-TW" altLang="en-US" sz="2800" smtClean="0"/>
              <a:t>-(</a:t>
            </a:r>
            <a:r>
              <a:rPr lang="zh-TW" altLang="zh-TW" sz="2800" smtClean="0">
                <a:sym typeface="Symbol" pitchFamily="18" charset="2"/>
              </a:rPr>
              <a:t></a:t>
            </a:r>
            <a:r>
              <a:rPr lang="en-US" altLang="zh-TW" sz="2800" smtClean="0">
                <a:sym typeface="Symbol" pitchFamily="18" charset="2"/>
              </a:rPr>
              <a:t>v/ x)=Ri+L( i/  t)  -------------(from 1)</a:t>
            </a:r>
          </a:p>
          <a:p>
            <a:r>
              <a:rPr lang="en-US" altLang="zh-TW" sz="2800" smtClean="0">
                <a:sym typeface="Symbol" pitchFamily="18" charset="2"/>
              </a:rPr>
              <a:t>-(dV /d x )</a:t>
            </a:r>
            <a:r>
              <a:rPr lang="en-US" altLang="zh-TW" sz="2800" smtClean="0"/>
              <a:t>e</a:t>
            </a:r>
            <a:r>
              <a:rPr lang="en-US" altLang="zh-TW" sz="2800" baseline="30000" smtClean="0"/>
              <a:t>j</a:t>
            </a:r>
            <a:r>
              <a:rPr lang="en-US" altLang="zh-TW" sz="2800" baseline="30000" smtClean="0">
                <a:sym typeface="Symbol" pitchFamily="18" charset="2"/>
              </a:rPr>
              <a:t> </a:t>
            </a:r>
            <a:r>
              <a:rPr lang="en-US" altLang="zh-TW" sz="2800" baseline="30000" smtClean="0"/>
              <a:t>t</a:t>
            </a:r>
            <a:r>
              <a:rPr lang="en-US" altLang="zh-TW" sz="2800" smtClean="0">
                <a:sym typeface="Symbol" pitchFamily="18" charset="2"/>
              </a:rPr>
              <a:t> = R I </a:t>
            </a:r>
            <a:r>
              <a:rPr lang="en-US" altLang="zh-TW" sz="2800" smtClean="0"/>
              <a:t>e</a:t>
            </a:r>
            <a:r>
              <a:rPr lang="en-US" altLang="zh-TW" sz="2800" baseline="30000" smtClean="0"/>
              <a:t>j</a:t>
            </a:r>
            <a:r>
              <a:rPr lang="en-US" altLang="zh-TW" sz="2800" baseline="30000" smtClean="0">
                <a:sym typeface="Symbol" pitchFamily="18" charset="2"/>
              </a:rPr>
              <a:t> </a:t>
            </a:r>
            <a:r>
              <a:rPr lang="en-US" altLang="zh-TW" sz="2800" baseline="30000" smtClean="0"/>
              <a:t>t</a:t>
            </a:r>
            <a:r>
              <a:rPr lang="en-US" altLang="zh-TW" sz="2800" smtClean="0">
                <a:sym typeface="Symbol" pitchFamily="18" charset="2"/>
              </a:rPr>
              <a:t> + L j  I </a:t>
            </a:r>
            <a:r>
              <a:rPr lang="en-US" altLang="zh-TW" sz="2800" smtClean="0"/>
              <a:t>e</a:t>
            </a:r>
            <a:r>
              <a:rPr lang="en-US" altLang="zh-TW" sz="2800" baseline="30000" smtClean="0"/>
              <a:t>j</a:t>
            </a:r>
            <a:r>
              <a:rPr lang="en-US" altLang="zh-TW" sz="2800" baseline="30000" smtClean="0">
                <a:sym typeface="Symbol" pitchFamily="18" charset="2"/>
              </a:rPr>
              <a:t> </a:t>
            </a:r>
            <a:r>
              <a:rPr lang="en-US" altLang="zh-TW" sz="2800" baseline="30000" smtClean="0"/>
              <a:t>t</a:t>
            </a:r>
          </a:p>
          <a:p>
            <a:r>
              <a:rPr lang="en-US" altLang="zh-TW" sz="2800" smtClean="0">
                <a:sym typeface="Symbol" pitchFamily="18" charset="2"/>
              </a:rPr>
              <a:t>-(dV /d x )</a:t>
            </a:r>
            <a:r>
              <a:rPr lang="en-US" altLang="zh-TW" sz="2800" baseline="30000" smtClean="0"/>
              <a:t> </a:t>
            </a:r>
            <a:r>
              <a:rPr lang="en-US" altLang="zh-TW" sz="2800" smtClean="0">
                <a:sym typeface="Symbol" pitchFamily="18" charset="2"/>
              </a:rPr>
              <a:t>= (R+j  L)I </a:t>
            </a:r>
            <a:r>
              <a:rPr lang="en-US" altLang="zh-TW" sz="2800" smtClean="0"/>
              <a:t>--------------------(9)</a:t>
            </a:r>
            <a:endParaRPr lang="en-US" altLang="zh-TW" sz="2800" baseline="30000" smtClean="0"/>
          </a:p>
          <a:p>
            <a:r>
              <a:rPr lang="en-US" altLang="zh-TW" sz="2800" smtClean="0">
                <a:sym typeface="Symbol" pitchFamily="18" charset="2"/>
              </a:rPr>
              <a:t>=&gt;</a:t>
            </a:r>
            <a:r>
              <a:rPr lang="zh-TW" altLang="en-US" sz="2800" smtClean="0"/>
              <a:t> -(</a:t>
            </a:r>
            <a:r>
              <a:rPr lang="en-US" altLang="zh-TW" sz="2800" smtClean="0"/>
              <a:t>d</a:t>
            </a:r>
            <a:r>
              <a:rPr lang="en-US" altLang="zh-TW" sz="2800" baseline="30000" smtClean="0"/>
              <a:t>2</a:t>
            </a:r>
            <a:r>
              <a:rPr lang="en-US" altLang="zh-TW" sz="2800" smtClean="0"/>
              <a:t>V/dx</a:t>
            </a:r>
            <a:r>
              <a:rPr lang="en-US" altLang="zh-TW" sz="2800" baseline="30000" smtClean="0"/>
              <a:t>2</a:t>
            </a:r>
            <a:r>
              <a:rPr lang="en-US" altLang="zh-TW" sz="2800" smtClean="0"/>
              <a:t>)=(R+j </a:t>
            </a:r>
            <a:r>
              <a:rPr lang="en-US" altLang="zh-TW" sz="2800" smtClean="0">
                <a:sym typeface="Symbol" pitchFamily="18" charset="2"/>
              </a:rPr>
              <a:t> L)dI/dx</a:t>
            </a:r>
          </a:p>
          <a:p>
            <a:r>
              <a:rPr lang="en-US" altLang="zh-TW" sz="2800" smtClean="0">
                <a:sym typeface="Symbol" pitchFamily="18" charset="2"/>
              </a:rPr>
              <a:t>                   = -</a:t>
            </a:r>
            <a:r>
              <a:rPr lang="en-US" altLang="zh-TW" sz="2800" smtClean="0"/>
              <a:t>(R+j </a:t>
            </a:r>
            <a:r>
              <a:rPr lang="en-US" altLang="zh-TW" sz="2800" smtClean="0">
                <a:sym typeface="Symbol" pitchFamily="18" charset="2"/>
              </a:rPr>
              <a:t> L)(G+j</a:t>
            </a:r>
            <a:r>
              <a:rPr lang="en-US" altLang="zh-TW" sz="2800" smtClean="0"/>
              <a:t> </a:t>
            </a:r>
            <a:r>
              <a:rPr lang="en-US" altLang="zh-TW" sz="2800" smtClean="0">
                <a:sym typeface="Symbol" pitchFamily="18" charset="2"/>
              </a:rPr>
              <a:t> C)V</a:t>
            </a:r>
          </a:p>
          <a:p>
            <a:r>
              <a:rPr lang="zh-TW" altLang="en-US" sz="2800" smtClean="0"/>
              <a:t>(</a:t>
            </a:r>
            <a:r>
              <a:rPr lang="en-US" altLang="zh-TW" sz="2800" smtClean="0"/>
              <a:t>d</a:t>
            </a:r>
            <a:r>
              <a:rPr lang="en-US" altLang="zh-TW" sz="2800" baseline="30000" smtClean="0"/>
              <a:t>2</a:t>
            </a:r>
            <a:r>
              <a:rPr lang="en-US" altLang="zh-TW" sz="2800" smtClean="0"/>
              <a:t>V/dx</a:t>
            </a:r>
            <a:r>
              <a:rPr lang="en-US" altLang="zh-TW" sz="2800" baseline="30000" smtClean="0"/>
              <a:t>2</a:t>
            </a:r>
            <a:r>
              <a:rPr lang="en-US" altLang="zh-TW" sz="2800" smtClean="0"/>
              <a:t>) = +</a:t>
            </a:r>
            <a:r>
              <a:rPr lang="en-US" altLang="zh-TW" sz="2800" smtClean="0">
                <a:sym typeface="Symbol" pitchFamily="18" charset="2"/>
              </a:rPr>
              <a:t></a:t>
            </a:r>
            <a:r>
              <a:rPr lang="en-US" altLang="zh-TW" sz="2800" baseline="30000" smtClean="0">
                <a:sym typeface="Symbol" pitchFamily="18" charset="2"/>
              </a:rPr>
              <a:t>2</a:t>
            </a:r>
            <a:r>
              <a:rPr lang="en-US" altLang="zh-TW" sz="2800" smtClean="0"/>
              <a:t>V --------------------------(11)</a:t>
            </a:r>
          </a:p>
          <a:p>
            <a:endParaRPr lang="en-US" altLang="zh-TW" sz="2800" smtClean="0">
              <a:sym typeface="Symbol" pitchFamily="18" charset="2"/>
            </a:endParaRPr>
          </a:p>
          <a:p>
            <a:r>
              <a:rPr lang="en-US" altLang="zh-TW" sz="2800" smtClean="0">
                <a:sym typeface="Symbol" pitchFamily="18" charset="2"/>
              </a:rPr>
              <a:t>where  =  [(R+ </a:t>
            </a:r>
            <a:r>
              <a:rPr lang="en-US" altLang="zh-TW" sz="2800" smtClean="0"/>
              <a:t>j </a:t>
            </a:r>
            <a:r>
              <a:rPr lang="en-US" altLang="zh-TW" sz="2800" smtClean="0">
                <a:sym typeface="Symbol" pitchFamily="18" charset="2"/>
              </a:rPr>
              <a:t> L)(G+</a:t>
            </a:r>
            <a:r>
              <a:rPr lang="en-US" altLang="zh-TW" sz="2800" smtClean="0"/>
              <a:t>j </a:t>
            </a:r>
            <a:r>
              <a:rPr lang="en-US" altLang="zh-TW" sz="2800" smtClean="0">
                <a:sym typeface="Symbol" pitchFamily="18" charset="2"/>
              </a:rPr>
              <a:t> C)]</a:t>
            </a:r>
          </a:p>
          <a:p>
            <a:endParaRPr lang="zh-TW" altLang="zh-TW" sz="2800" smtClean="0">
              <a:sym typeface="Symbol" pitchFamily="18" charset="2"/>
            </a:endParaRPr>
          </a:p>
        </p:txBody>
      </p:sp>
      <p:sp>
        <p:nvSpPr>
          <p:cNvPr id="49158" name="Rectangle 4"/>
          <p:cNvSpPr>
            <a:spLocks noChangeArrowheads="1"/>
          </p:cNvSpPr>
          <p:nvPr/>
        </p:nvSpPr>
        <p:spPr bwMode="auto">
          <a:xfrm>
            <a:off x="533400" y="5334000"/>
            <a:ext cx="62484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49159" name="Freeform 5"/>
          <p:cNvSpPr>
            <a:spLocks/>
          </p:cNvSpPr>
          <p:nvPr/>
        </p:nvSpPr>
        <p:spPr bwMode="auto">
          <a:xfrm>
            <a:off x="2438400" y="5562600"/>
            <a:ext cx="3810000" cy="533400"/>
          </a:xfrm>
          <a:custGeom>
            <a:avLst/>
            <a:gdLst>
              <a:gd name="T0" fmla="*/ 0 w 2400"/>
              <a:gd name="T1" fmla="*/ 740925938 h 384"/>
              <a:gd name="T2" fmla="*/ 241935000 w 2400"/>
              <a:gd name="T3" fmla="*/ 740925938 h 384"/>
              <a:gd name="T4" fmla="*/ 362902500 w 2400"/>
              <a:gd name="T5" fmla="*/ 0 h 384"/>
              <a:gd name="T6" fmla="*/ 2147483647 w 2400"/>
              <a:gd name="T7" fmla="*/ 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0" h="384">
                <a:moveTo>
                  <a:pt x="0" y="384"/>
                </a:moveTo>
                <a:lnTo>
                  <a:pt x="96" y="384"/>
                </a:lnTo>
                <a:lnTo>
                  <a:pt x="144" y="0"/>
                </a:lnTo>
                <a:lnTo>
                  <a:pt x="2400" y="0"/>
                </a:ln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0" name="Text Box 6"/>
          <p:cNvSpPr txBox="1">
            <a:spLocks noChangeArrowheads="1"/>
          </p:cNvSpPr>
          <p:nvPr/>
        </p:nvSpPr>
        <p:spPr bwMode="auto">
          <a:xfrm>
            <a:off x="5867400" y="4038600"/>
            <a:ext cx="2865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zh-TW"/>
              <a:t>     </a:t>
            </a:r>
            <a:r>
              <a:rPr kumimoji="1" lang="zh-TW" altLang="zh-TW">
                <a:solidFill>
                  <a:srgbClr val="FF0066"/>
                </a:solidFill>
              </a:rPr>
              <a:t>(10, </a:t>
            </a:r>
            <a:r>
              <a:rPr kumimoji="1" lang="en-US" altLang="zh-TW">
                <a:solidFill>
                  <a:srgbClr val="FF0066"/>
                </a:solidFill>
              </a:rPr>
              <a:t>see next page)</a:t>
            </a:r>
            <a:endParaRPr kumimoji="1" lang="en-US" altLang="zh-TW"/>
          </a:p>
        </p:txBody>
      </p:sp>
      <p:sp>
        <p:nvSpPr>
          <p:cNvPr id="49161" name="Line 7"/>
          <p:cNvSpPr>
            <a:spLocks noChangeShapeType="1"/>
          </p:cNvSpPr>
          <p:nvPr/>
        </p:nvSpPr>
        <p:spPr bwMode="auto">
          <a:xfrm flipH="1">
            <a:off x="4876800" y="3962400"/>
            <a:ext cx="228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2" name="Line 8"/>
          <p:cNvSpPr>
            <a:spLocks noChangeShapeType="1"/>
          </p:cNvSpPr>
          <p:nvPr/>
        </p:nvSpPr>
        <p:spPr bwMode="auto">
          <a:xfrm>
            <a:off x="5105400" y="3962400"/>
            <a:ext cx="1066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3" name="Line 9"/>
          <p:cNvSpPr>
            <a:spLocks noChangeShapeType="1"/>
          </p:cNvSpPr>
          <p:nvPr/>
        </p:nvSpPr>
        <p:spPr bwMode="auto">
          <a:xfrm>
            <a:off x="3124200" y="2438400"/>
            <a:ext cx="1066800" cy="2286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4" name="Text Box 10"/>
          <p:cNvSpPr txBox="1">
            <a:spLocks noChangeArrowheads="1"/>
          </p:cNvSpPr>
          <p:nvPr/>
        </p:nvSpPr>
        <p:spPr bwMode="auto">
          <a:xfrm>
            <a:off x="4191000" y="2362200"/>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a:solidFill>
                  <a:srgbClr val="FF0066"/>
                </a:solidFill>
              </a:rPr>
              <a:t>(4)</a:t>
            </a:r>
            <a:endParaRPr kumimoji="1" lang="zh-TW" altLang="en-US"/>
          </a:p>
        </p:txBody>
      </p:sp>
      <p:sp>
        <p:nvSpPr>
          <p:cNvPr id="49165" name="Line 11"/>
          <p:cNvSpPr>
            <a:spLocks noChangeShapeType="1"/>
          </p:cNvSpPr>
          <p:nvPr/>
        </p:nvSpPr>
        <p:spPr bwMode="auto">
          <a:xfrm>
            <a:off x="4495800" y="2438400"/>
            <a:ext cx="1524000" cy="228600"/>
          </a:xfrm>
          <a:prstGeom prst="line">
            <a:avLst/>
          </a:prstGeom>
          <a:noFill/>
          <a:ln w="9525">
            <a:solidFill>
              <a:srgbClr val="FF00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6" name="Text Box 12"/>
          <p:cNvSpPr txBox="1">
            <a:spLocks noChangeArrowheads="1"/>
          </p:cNvSpPr>
          <p:nvPr/>
        </p:nvSpPr>
        <p:spPr bwMode="auto">
          <a:xfrm>
            <a:off x="5943600" y="2209800"/>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a:solidFill>
                  <a:srgbClr val="FF0066"/>
                </a:solidFill>
              </a:rPr>
              <a:t>(8)</a:t>
            </a:r>
            <a:endParaRPr kumimoji="1" lang="zh-TW" altLang="en-US"/>
          </a:p>
        </p:txBody>
      </p:sp>
      <p:sp>
        <p:nvSpPr>
          <p:cNvPr id="49167" name="Text Box 13"/>
          <p:cNvSpPr txBox="1">
            <a:spLocks noChangeArrowheads="1"/>
          </p:cNvSpPr>
          <p:nvPr/>
        </p:nvSpPr>
        <p:spPr bwMode="auto">
          <a:xfrm>
            <a:off x="2362200" y="2286000"/>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a:solidFill>
                  <a:srgbClr val="FF0066"/>
                </a:solidFill>
              </a:rPr>
              <a:t>(5)</a:t>
            </a:r>
            <a:endParaRPr kumimoji="1" lang="zh-TW" altLang="en-US"/>
          </a:p>
        </p:txBody>
      </p:sp>
      <p:sp>
        <p:nvSpPr>
          <p:cNvPr id="49168" name="Line 14"/>
          <p:cNvSpPr>
            <a:spLocks noChangeShapeType="1"/>
          </p:cNvSpPr>
          <p:nvPr/>
        </p:nvSpPr>
        <p:spPr bwMode="auto">
          <a:xfrm>
            <a:off x="2209800" y="2438400"/>
            <a:ext cx="152400" cy="22860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50179"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B202B2F0-4C31-4D08-BA28-09DFC60EB2F0}" type="slidenum">
              <a:rPr lang="zh-TW" altLang="en-US" sz="1400">
                <a:solidFill>
                  <a:schemeClr val="bg2"/>
                </a:solidFill>
              </a:rPr>
              <a:pPr/>
              <a:t>54</a:t>
            </a:fld>
            <a:endParaRPr lang="en-US" altLang="zh-TW" sz="1400">
              <a:solidFill>
                <a:schemeClr val="bg2"/>
              </a:solidFill>
            </a:endParaRPr>
          </a:p>
        </p:txBody>
      </p:sp>
      <p:sp>
        <p:nvSpPr>
          <p:cNvPr id="50180" name="Rectangle 2"/>
          <p:cNvSpPr>
            <a:spLocks noGrp="1" noChangeArrowheads="1"/>
          </p:cNvSpPr>
          <p:nvPr>
            <p:ph type="title"/>
          </p:nvPr>
        </p:nvSpPr>
        <p:spPr/>
        <p:txBody>
          <a:bodyPr/>
          <a:lstStyle/>
          <a:p>
            <a:r>
              <a:rPr lang="en-US" altLang="zh-TW" smtClean="0"/>
              <a:t>Put 7,3,6 into 2</a:t>
            </a:r>
          </a:p>
        </p:txBody>
      </p:sp>
      <p:sp>
        <p:nvSpPr>
          <p:cNvPr id="50181" name="Rectangle 3"/>
          <p:cNvSpPr>
            <a:spLocks noGrp="1" noChangeArrowheads="1"/>
          </p:cNvSpPr>
          <p:nvPr>
            <p:ph type="body" idx="1"/>
          </p:nvPr>
        </p:nvSpPr>
        <p:spPr/>
        <p:txBody>
          <a:bodyPr/>
          <a:lstStyle/>
          <a:p>
            <a:r>
              <a:rPr lang="zh-TW" altLang="en-US" smtClean="0"/>
              <a:t>-(</a:t>
            </a:r>
            <a:r>
              <a:rPr lang="zh-TW" altLang="zh-TW" smtClean="0">
                <a:sym typeface="Symbol" pitchFamily="18" charset="2"/>
              </a:rPr>
              <a:t></a:t>
            </a:r>
            <a:r>
              <a:rPr lang="en-US" altLang="zh-TW" smtClean="0">
                <a:sym typeface="Symbol" pitchFamily="18" charset="2"/>
              </a:rPr>
              <a:t>i/ x)=Gv+C( v/  t)  ------------(from 2)</a:t>
            </a:r>
          </a:p>
          <a:p>
            <a:r>
              <a:rPr lang="en-US" altLang="zh-TW" smtClean="0">
                <a:sym typeface="Symbol" pitchFamily="18" charset="2"/>
              </a:rPr>
              <a:t>-(dI /d x )</a:t>
            </a:r>
            <a:r>
              <a:rPr lang="en-US" altLang="zh-TW" smtClean="0"/>
              <a:t>e</a:t>
            </a:r>
            <a:r>
              <a:rPr lang="en-US" altLang="zh-TW" baseline="30000" smtClean="0"/>
              <a:t>j</a:t>
            </a:r>
            <a:r>
              <a:rPr lang="en-US" altLang="zh-TW" baseline="30000" smtClean="0">
                <a:sym typeface="Symbol" pitchFamily="18" charset="2"/>
              </a:rPr>
              <a:t> </a:t>
            </a:r>
            <a:r>
              <a:rPr lang="en-US" altLang="zh-TW" baseline="30000" smtClean="0"/>
              <a:t>t</a:t>
            </a:r>
            <a:r>
              <a:rPr lang="en-US" altLang="zh-TW" smtClean="0">
                <a:sym typeface="Symbol" pitchFamily="18" charset="2"/>
              </a:rPr>
              <a:t> = G V </a:t>
            </a:r>
            <a:r>
              <a:rPr lang="en-US" altLang="zh-TW" smtClean="0"/>
              <a:t>e</a:t>
            </a:r>
            <a:r>
              <a:rPr lang="en-US" altLang="zh-TW" baseline="30000" smtClean="0"/>
              <a:t>j</a:t>
            </a:r>
            <a:r>
              <a:rPr lang="en-US" altLang="zh-TW" baseline="30000" smtClean="0">
                <a:sym typeface="Symbol" pitchFamily="18" charset="2"/>
              </a:rPr>
              <a:t> </a:t>
            </a:r>
            <a:r>
              <a:rPr lang="en-US" altLang="zh-TW" baseline="30000" smtClean="0"/>
              <a:t>t</a:t>
            </a:r>
            <a:r>
              <a:rPr lang="en-US" altLang="zh-TW" smtClean="0">
                <a:sym typeface="Symbol" pitchFamily="18" charset="2"/>
              </a:rPr>
              <a:t> + Cj  V </a:t>
            </a:r>
            <a:r>
              <a:rPr lang="en-US" altLang="zh-TW" smtClean="0"/>
              <a:t>e</a:t>
            </a:r>
            <a:r>
              <a:rPr lang="en-US" altLang="zh-TW" baseline="30000" smtClean="0"/>
              <a:t>j</a:t>
            </a:r>
            <a:r>
              <a:rPr lang="en-US" altLang="zh-TW" baseline="30000" smtClean="0">
                <a:sym typeface="Symbol" pitchFamily="18" charset="2"/>
              </a:rPr>
              <a:t> </a:t>
            </a:r>
            <a:r>
              <a:rPr lang="en-US" altLang="zh-TW" baseline="30000" smtClean="0"/>
              <a:t>t</a:t>
            </a:r>
          </a:p>
          <a:p>
            <a:r>
              <a:rPr lang="en-US" altLang="zh-TW" smtClean="0">
                <a:sym typeface="Symbol" pitchFamily="18" charset="2"/>
              </a:rPr>
              <a:t>-(dI /d x )</a:t>
            </a:r>
            <a:r>
              <a:rPr lang="en-US" altLang="zh-TW" baseline="30000" smtClean="0"/>
              <a:t> </a:t>
            </a:r>
            <a:r>
              <a:rPr lang="en-US" altLang="zh-TW" smtClean="0">
                <a:sym typeface="Symbol" pitchFamily="18" charset="2"/>
              </a:rPr>
              <a:t>= (G+j  C)V-----------------(10)</a:t>
            </a:r>
            <a:endParaRPr lang="en-US" altLang="zh-TW" baseline="30000" smtClean="0"/>
          </a:p>
          <a:p>
            <a:r>
              <a:rPr lang="en-US" altLang="zh-TW" smtClean="0">
                <a:sym typeface="Symbol" pitchFamily="18" charset="2"/>
              </a:rPr>
              <a:t>=&gt;</a:t>
            </a:r>
            <a:r>
              <a:rPr lang="zh-TW" altLang="en-US" smtClean="0"/>
              <a:t> -(</a:t>
            </a:r>
            <a:r>
              <a:rPr lang="en-US" altLang="zh-TW" smtClean="0"/>
              <a:t>d</a:t>
            </a:r>
            <a:r>
              <a:rPr lang="en-US" altLang="zh-TW" baseline="30000" smtClean="0"/>
              <a:t>2</a:t>
            </a:r>
            <a:r>
              <a:rPr lang="en-US" altLang="zh-TW" smtClean="0"/>
              <a:t>I/dx</a:t>
            </a:r>
            <a:r>
              <a:rPr lang="en-US" altLang="zh-TW" baseline="30000" smtClean="0"/>
              <a:t>2</a:t>
            </a:r>
            <a:r>
              <a:rPr lang="en-US" altLang="zh-TW" smtClean="0"/>
              <a:t>)=(G+j </a:t>
            </a:r>
            <a:r>
              <a:rPr lang="en-US" altLang="zh-TW" smtClean="0">
                <a:sym typeface="Symbol" pitchFamily="18" charset="2"/>
              </a:rPr>
              <a:t> C)dv/dx</a:t>
            </a:r>
          </a:p>
          <a:p>
            <a:r>
              <a:rPr lang="en-US" altLang="zh-TW" smtClean="0">
                <a:sym typeface="Symbol" pitchFamily="18" charset="2"/>
              </a:rPr>
              <a:t>                   = -</a:t>
            </a:r>
            <a:r>
              <a:rPr lang="en-US" altLang="zh-TW" smtClean="0"/>
              <a:t>(G+j </a:t>
            </a:r>
            <a:r>
              <a:rPr lang="en-US" altLang="zh-TW" smtClean="0">
                <a:sym typeface="Symbol" pitchFamily="18" charset="2"/>
              </a:rPr>
              <a:t> C)(</a:t>
            </a:r>
            <a:r>
              <a:rPr lang="en-US" altLang="zh-TW" smtClean="0"/>
              <a:t>R+j </a:t>
            </a:r>
            <a:r>
              <a:rPr lang="en-US" altLang="zh-TW" smtClean="0">
                <a:sym typeface="Symbol" pitchFamily="18" charset="2"/>
              </a:rPr>
              <a:t> L)I</a:t>
            </a:r>
          </a:p>
          <a:p>
            <a:r>
              <a:rPr lang="zh-TW" altLang="en-US" smtClean="0"/>
              <a:t>(</a:t>
            </a:r>
            <a:r>
              <a:rPr lang="en-US" altLang="zh-TW" smtClean="0"/>
              <a:t>d</a:t>
            </a:r>
            <a:r>
              <a:rPr lang="en-US" altLang="zh-TW" baseline="30000" smtClean="0"/>
              <a:t>2</a:t>
            </a:r>
            <a:r>
              <a:rPr lang="en-US" altLang="zh-TW" smtClean="0"/>
              <a:t>I/dx</a:t>
            </a:r>
            <a:r>
              <a:rPr lang="en-US" altLang="zh-TW" baseline="30000" smtClean="0"/>
              <a:t>2</a:t>
            </a:r>
            <a:r>
              <a:rPr lang="en-US" altLang="zh-TW" smtClean="0"/>
              <a:t>) = + </a:t>
            </a:r>
            <a:r>
              <a:rPr lang="en-US" altLang="zh-TW" smtClean="0">
                <a:sym typeface="Symbol" pitchFamily="18" charset="2"/>
              </a:rPr>
              <a:t></a:t>
            </a:r>
            <a:r>
              <a:rPr lang="en-US" altLang="zh-TW" baseline="30000" smtClean="0">
                <a:sym typeface="Symbol" pitchFamily="18" charset="2"/>
              </a:rPr>
              <a:t>2</a:t>
            </a:r>
            <a:r>
              <a:rPr lang="en-US" altLang="zh-TW" smtClean="0">
                <a:sym typeface="Symbol" pitchFamily="18" charset="2"/>
              </a:rPr>
              <a:t> </a:t>
            </a:r>
            <a:r>
              <a:rPr lang="en-US" altLang="zh-TW" smtClean="0"/>
              <a:t>I --------------------------(12)</a:t>
            </a:r>
            <a:endParaRPr lang="en-US" altLang="zh-TW" smtClean="0">
              <a:sym typeface="Symbol" pitchFamily="18" charset="2"/>
            </a:endParaRPr>
          </a:p>
          <a:p>
            <a:r>
              <a:rPr lang="en-US" altLang="zh-TW" smtClean="0">
                <a:sym typeface="Symbol" pitchFamily="18" charset="2"/>
              </a:rPr>
              <a:t>where  =   [(R+ </a:t>
            </a:r>
            <a:r>
              <a:rPr lang="en-US" altLang="zh-TW" smtClean="0"/>
              <a:t>j </a:t>
            </a:r>
            <a:r>
              <a:rPr lang="en-US" altLang="zh-TW" smtClean="0">
                <a:sym typeface="Symbol" pitchFamily="18" charset="2"/>
              </a:rPr>
              <a:t> L)(G+</a:t>
            </a:r>
            <a:r>
              <a:rPr lang="en-US" altLang="zh-TW" smtClean="0"/>
              <a:t>j </a:t>
            </a:r>
            <a:r>
              <a:rPr lang="en-US" altLang="zh-TW" smtClean="0">
                <a:sym typeface="Symbol" pitchFamily="18" charset="2"/>
              </a:rPr>
              <a:t> C)]</a:t>
            </a:r>
          </a:p>
        </p:txBody>
      </p:sp>
      <p:sp>
        <p:nvSpPr>
          <p:cNvPr id="50182" name="Rectangle 4"/>
          <p:cNvSpPr>
            <a:spLocks noChangeArrowheads="1"/>
          </p:cNvSpPr>
          <p:nvPr/>
        </p:nvSpPr>
        <p:spPr bwMode="auto">
          <a:xfrm>
            <a:off x="609600" y="5486400"/>
            <a:ext cx="65532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50183" name="Freeform 5"/>
          <p:cNvSpPr>
            <a:spLocks/>
          </p:cNvSpPr>
          <p:nvPr/>
        </p:nvSpPr>
        <p:spPr bwMode="auto">
          <a:xfrm>
            <a:off x="2667000" y="5562600"/>
            <a:ext cx="4191000" cy="381000"/>
          </a:xfrm>
          <a:custGeom>
            <a:avLst/>
            <a:gdLst>
              <a:gd name="T0" fmla="*/ 0 w 2400"/>
              <a:gd name="T1" fmla="*/ 604837500 h 240"/>
              <a:gd name="T2" fmla="*/ 439112025 w 2400"/>
              <a:gd name="T3" fmla="*/ 483870000 h 240"/>
              <a:gd name="T4" fmla="*/ 585482700 w 2400"/>
              <a:gd name="T5" fmla="*/ 0 h 240"/>
              <a:gd name="T6" fmla="*/ 2147483647 w 2400"/>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0" h="240">
                <a:moveTo>
                  <a:pt x="0" y="240"/>
                </a:moveTo>
                <a:lnTo>
                  <a:pt x="144" y="192"/>
                </a:lnTo>
                <a:lnTo>
                  <a:pt x="192" y="0"/>
                </a:lnTo>
                <a:lnTo>
                  <a:pt x="2400" y="0"/>
                </a:ln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4" name="Text Box 6"/>
          <p:cNvSpPr txBox="1">
            <a:spLocks noChangeArrowheads="1"/>
          </p:cNvSpPr>
          <p:nvPr/>
        </p:nvSpPr>
        <p:spPr bwMode="auto">
          <a:xfrm>
            <a:off x="6019800" y="3962400"/>
            <a:ext cx="2857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zh-TW">
                <a:solidFill>
                  <a:srgbClr val="FF0066"/>
                </a:solidFill>
              </a:rPr>
              <a:t>(9, </a:t>
            </a:r>
            <a:r>
              <a:rPr kumimoji="1" lang="en-US" altLang="zh-TW">
                <a:solidFill>
                  <a:srgbClr val="FF0066"/>
                </a:solidFill>
              </a:rPr>
              <a:t>see previous page)</a:t>
            </a:r>
            <a:endParaRPr kumimoji="1" lang="en-US" altLang="zh-TW"/>
          </a:p>
        </p:txBody>
      </p:sp>
      <p:sp>
        <p:nvSpPr>
          <p:cNvPr id="50185" name="Line 7"/>
          <p:cNvSpPr>
            <a:spLocks noChangeShapeType="1"/>
          </p:cNvSpPr>
          <p:nvPr/>
        </p:nvSpPr>
        <p:spPr bwMode="auto">
          <a:xfrm flipH="1">
            <a:off x="5105400" y="4267200"/>
            <a:ext cx="304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6" name="Line 8"/>
          <p:cNvSpPr>
            <a:spLocks noChangeShapeType="1"/>
          </p:cNvSpPr>
          <p:nvPr/>
        </p:nvSpPr>
        <p:spPr bwMode="auto">
          <a:xfrm>
            <a:off x="5334000" y="4267200"/>
            <a:ext cx="1219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7" name="Line 9"/>
          <p:cNvSpPr>
            <a:spLocks noChangeShapeType="1"/>
          </p:cNvSpPr>
          <p:nvPr/>
        </p:nvSpPr>
        <p:spPr bwMode="auto">
          <a:xfrm>
            <a:off x="2133600" y="2514600"/>
            <a:ext cx="152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8" name="Text Box 10"/>
          <p:cNvSpPr txBox="1">
            <a:spLocks noChangeArrowheads="1"/>
          </p:cNvSpPr>
          <p:nvPr/>
        </p:nvSpPr>
        <p:spPr bwMode="auto">
          <a:xfrm>
            <a:off x="2286000" y="2362200"/>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a:solidFill>
                  <a:srgbClr val="FF0066"/>
                </a:solidFill>
              </a:rPr>
              <a:t>(7)</a:t>
            </a:r>
            <a:endParaRPr kumimoji="1" lang="zh-TW" altLang="en-US"/>
          </a:p>
        </p:txBody>
      </p:sp>
      <p:sp>
        <p:nvSpPr>
          <p:cNvPr id="50189" name="Text Box 11"/>
          <p:cNvSpPr txBox="1">
            <a:spLocks noChangeArrowheads="1"/>
          </p:cNvSpPr>
          <p:nvPr/>
        </p:nvSpPr>
        <p:spPr bwMode="auto">
          <a:xfrm>
            <a:off x="4343400" y="2362200"/>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a:solidFill>
                  <a:srgbClr val="FF0066"/>
                </a:solidFill>
              </a:rPr>
              <a:t>(3)</a:t>
            </a:r>
            <a:endParaRPr kumimoji="1" lang="zh-TW" altLang="en-US"/>
          </a:p>
        </p:txBody>
      </p:sp>
      <p:sp>
        <p:nvSpPr>
          <p:cNvPr id="50190" name="Text Box 12"/>
          <p:cNvSpPr txBox="1">
            <a:spLocks noChangeArrowheads="1"/>
          </p:cNvSpPr>
          <p:nvPr/>
        </p:nvSpPr>
        <p:spPr bwMode="auto">
          <a:xfrm>
            <a:off x="6324600" y="2286000"/>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a:solidFill>
                  <a:srgbClr val="FF0066"/>
                </a:solidFill>
              </a:rPr>
              <a:t>(6)</a:t>
            </a:r>
            <a:endParaRPr kumimoji="1" lang="zh-TW" altLang="en-US"/>
          </a:p>
        </p:txBody>
      </p:sp>
      <p:sp>
        <p:nvSpPr>
          <p:cNvPr id="50191" name="Line 13"/>
          <p:cNvSpPr>
            <a:spLocks noChangeShapeType="1"/>
          </p:cNvSpPr>
          <p:nvPr/>
        </p:nvSpPr>
        <p:spPr bwMode="auto">
          <a:xfrm>
            <a:off x="3124200" y="2514600"/>
            <a:ext cx="990600" cy="152400"/>
          </a:xfrm>
          <a:prstGeom prst="line">
            <a:avLst/>
          </a:prstGeom>
          <a:noFill/>
          <a:ln w="9525">
            <a:solidFill>
              <a:srgbClr val="FF0066"/>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2" name="Line 14"/>
          <p:cNvSpPr>
            <a:spLocks noChangeShapeType="1"/>
          </p:cNvSpPr>
          <p:nvPr/>
        </p:nvSpPr>
        <p:spPr bwMode="auto">
          <a:xfrm>
            <a:off x="4876800" y="2514600"/>
            <a:ext cx="1524000" cy="152400"/>
          </a:xfrm>
          <a:prstGeom prst="line">
            <a:avLst/>
          </a:prstGeom>
          <a:noFill/>
          <a:ln w="9525">
            <a:solidFill>
              <a:srgbClr val="FF0066"/>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3" name="Line 15"/>
          <p:cNvSpPr>
            <a:spLocks noChangeShapeType="1"/>
          </p:cNvSpPr>
          <p:nvPr/>
        </p:nvSpPr>
        <p:spPr bwMode="auto">
          <a:xfrm flipV="1">
            <a:off x="2667000" y="2819400"/>
            <a:ext cx="609600" cy="1524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4" name="Line 16"/>
          <p:cNvSpPr>
            <a:spLocks noChangeShapeType="1"/>
          </p:cNvSpPr>
          <p:nvPr/>
        </p:nvSpPr>
        <p:spPr bwMode="auto">
          <a:xfrm flipV="1">
            <a:off x="4495800" y="2743200"/>
            <a:ext cx="533400" cy="2286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5" name="Line 17"/>
          <p:cNvSpPr>
            <a:spLocks noChangeShapeType="1"/>
          </p:cNvSpPr>
          <p:nvPr/>
        </p:nvSpPr>
        <p:spPr bwMode="auto">
          <a:xfrm flipV="1">
            <a:off x="6705600" y="2743200"/>
            <a:ext cx="609600" cy="2286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51203"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A44FFA76-D0A4-4577-A318-94FE07645DE3}" type="slidenum">
              <a:rPr lang="zh-TW" altLang="en-US" sz="1400">
                <a:solidFill>
                  <a:schemeClr val="bg2"/>
                </a:solidFill>
              </a:rPr>
              <a:pPr/>
              <a:t>55</a:t>
            </a:fld>
            <a:endParaRPr lang="en-US" altLang="zh-TW" sz="1400">
              <a:solidFill>
                <a:schemeClr val="bg2"/>
              </a:solidFill>
            </a:endParaRPr>
          </a:p>
        </p:txBody>
      </p:sp>
      <p:sp>
        <p:nvSpPr>
          <p:cNvPr id="51204" name="Rectangle 2"/>
          <p:cNvSpPr>
            <a:spLocks noGrp="1" noChangeArrowheads="1"/>
          </p:cNvSpPr>
          <p:nvPr>
            <p:ph type="title"/>
          </p:nvPr>
        </p:nvSpPr>
        <p:spPr/>
        <p:txBody>
          <a:bodyPr/>
          <a:lstStyle/>
          <a:p>
            <a:r>
              <a:rPr lang="en-US" altLang="zh-TW" smtClean="0"/>
              <a:t>From the wave equation form</a:t>
            </a:r>
            <a:br>
              <a:rPr lang="en-US" altLang="zh-TW" smtClean="0"/>
            </a:br>
            <a:r>
              <a:rPr lang="en-US" altLang="zh-TW" sz="2000" smtClean="0"/>
              <a:t>(see [2] , Homogeneous 2nd order differential equations, also see appendix2,3)</a:t>
            </a:r>
            <a:endParaRPr lang="en-US" altLang="zh-TW" smtClean="0"/>
          </a:p>
        </p:txBody>
      </p:sp>
      <p:sp>
        <p:nvSpPr>
          <p:cNvPr id="51205" name="Rectangle 3"/>
          <p:cNvSpPr>
            <a:spLocks noGrp="1" noChangeArrowheads="1"/>
          </p:cNvSpPr>
          <p:nvPr>
            <p:ph type="body" idx="1"/>
          </p:nvPr>
        </p:nvSpPr>
        <p:spPr/>
        <p:txBody>
          <a:bodyPr/>
          <a:lstStyle/>
          <a:p>
            <a:r>
              <a:rPr lang="zh-TW" altLang="en-US" sz="2800" smtClean="0"/>
              <a:t>(</a:t>
            </a:r>
            <a:r>
              <a:rPr lang="en-US" altLang="zh-TW" sz="2800" smtClean="0"/>
              <a:t>d</a:t>
            </a:r>
            <a:r>
              <a:rPr lang="en-US" altLang="zh-TW" sz="2800" baseline="30000" smtClean="0"/>
              <a:t>2</a:t>
            </a:r>
            <a:r>
              <a:rPr lang="en-US" altLang="zh-TW" sz="2800" smtClean="0"/>
              <a:t>V/dx</a:t>
            </a:r>
            <a:r>
              <a:rPr lang="en-US" altLang="zh-TW" sz="2800" baseline="30000" smtClean="0"/>
              <a:t>2</a:t>
            </a:r>
            <a:r>
              <a:rPr lang="en-US" altLang="zh-TW" sz="2800" smtClean="0"/>
              <a:t>) = </a:t>
            </a:r>
            <a:r>
              <a:rPr lang="en-US" altLang="zh-TW" sz="2800" smtClean="0">
                <a:sym typeface="Symbol" pitchFamily="18" charset="2"/>
              </a:rPr>
              <a:t></a:t>
            </a:r>
            <a:r>
              <a:rPr lang="en-US" altLang="zh-TW" sz="2800" baseline="30000" smtClean="0">
                <a:sym typeface="Symbol" pitchFamily="18" charset="2"/>
              </a:rPr>
              <a:t>2</a:t>
            </a:r>
            <a:r>
              <a:rPr lang="en-US" altLang="zh-TW" sz="2800" smtClean="0"/>
              <a:t>V -------(11)</a:t>
            </a:r>
            <a:endParaRPr lang="zh-TW" altLang="en-US" sz="2800" smtClean="0"/>
          </a:p>
          <a:p>
            <a:r>
              <a:rPr lang="zh-TW" altLang="en-US" sz="2800" smtClean="0"/>
              <a:t>(</a:t>
            </a:r>
            <a:r>
              <a:rPr lang="en-US" altLang="zh-TW" sz="2800" smtClean="0"/>
              <a:t>d</a:t>
            </a:r>
            <a:r>
              <a:rPr lang="en-US" altLang="zh-TW" sz="2800" baseline="30000" smtClean="0"/>
              <a:t>2</a:t>
            </a:r>
            <a:r>
              <a:rPr lang="en-US" altLang="zh-TW" sz="2800" smtClean="0"/>
              <a:t>I/dx</a:t>
            </a:r>
            <a:r>
              <a:rPr lang="en-US" altLang="zh-TW" sz="2800" baseline="30000" smtClean="0"/>
              <a:t>2</a:t>
            </a:r>
            <a:r>
              <a:rPr lang="en-US" altLang="zh-TW" sz="2800" smtClean="0"/>
              <a:t>) = </a:t>
            </a:r>
            <a:r>
              <a:rPr lang="en-US" altLang="zh-TW" sz="2800" smtClean="0">
                <a:sym typeface="Symbol" pitchFamily="18" charset="2"/>
              </a:rPr>
              <a:t></a:t>
            </a:r>
            <a:r>
              <a:rPr lang="en-US" altLang="zh-TW" sz="2800" baseline="30000" smtClean="0">
                <a:sym typeface="Symbol" pitchFamily="18" charset="2"/>
              </a:rPr>
              <a:t>2</a:t>
            </a:r>
            <a:r>
              <a:rPr lang="en-US" altLang="zh-TW" sz="2800" smtClean="0">
                <a:sym typeface="Symbol" pitchFamily="18" charset="2"/>
              </a:rPr>
              <a:t> </a:t>
            </a:r>
            <a:r>
              <a:rPr lang="en-US" altLang="zh-TW" sz="2800" smtClean="0"/>
              <a:t>I ---------(12)</a:t>
            </a:r>
          </a:p>
          <a:p>
            <a:r>
              <a:rPr lang="en-US" altLang="zh-TW" sz="2800" smtClean="0">
                <a:sym typeface="Symbol" pitchFamily="18" charset="2"/>
              </a:rPr>
              <a:t>where  =   [(R+ </a:t>
            </a:r>
            <a:r>
              <a:rPr lang="en-US" altLang="zh-TW" sz="2800" smtClean="0"/>
              <a:t>j </a:t>
            </a:r>
            <a:r>
              <a:rPr lang="en-US" altLang="zh-TW" sz="2800" smtClean="0">
                <a:sym typeface="Symbol" pitchFamily="18" charset="2"/>
              </a:rPr>
              <a:t> L)(G+</a:t>
            </a:r>
            <a:r>
              <a:rPr lang="en-US" altLang="zh-TW" sz="2800" smtClean="0"/>
              <a:t>j </a:t>
            </a:r>
            <a:r>
              <a:rPr lang="en-US" altLang="zh-TW" sz="2800" smtClean="0">
                <a:sym typeface="Symbol" pitchFamily="18" charset="2"/>
              </a:rPr>
              <a:t> C)]</a:t>
            </a:r>
            <a:endParaRPr lang="en-US" altLang="zh-TW" sz="2800" baseline="30000" smtClean="0">
              <a:sym typeface="Symbol" pitchFamily="18" charset="2"/>
            </a:endParaRPr>
          </a:p>
          <a:p>
            <a:r>
              <a:rPr lang="en-US" altLang="zh-TW" sz="2800" smtClean="0">
                <a:sym typeface="Symbol" pitchFamily="18" charset="2"/>
              </a:rPr>
              <a:t>Solution is</a:t>
            </a:r>
          </a:p>
          <a:p>
            <a:r>
              <a:rPr lang="en-US" altLang="zh-TW" sz="2800" smtClean="0">
                <a:sym typeface="Symbol" pitchFamily="18" charset="2"/>
              </a:rPr>
              <a:t>V=Ae</a:t>
            </a:r>
            <a:r>
              <a:rPr lang="en-US" altLang="zh-TW" sz="2800" baseline="30000" smtClean="0">
                <a:sym typeface="Symbol" pitchFamily="18" charset="2"/>
              </a:rPr>
              <a:t>-x </a:t>
            </a:r>
            <a:r>
              <a:rPr lang="en-US" altLang="zh-TW" sz="2800" smtClean="0">
                <a:sym typeface="Symbol" pitchFamily="18" charset="2"/>
              </a:rPr>
              <a:t>+Be</a:t>
            </a:r>
            <a:r>
              <a:rPr lang="en-US" altLang="zh-TW" sz="2800" baseline="30000" smtClean="0">
                <a:sym typeface="Symbol" pitchFamily="18" charset="2"/>
              </a:rPr>
              <a:t>x </a:t>
            </a:r>
            <a:r>
              <a:rPr lang="en-US" altLang="zh-TW" sz="2800" smtClean="0">
                <a:sym typeface="Symbol" pitchFamily="18" charset="2"/>
              </a:rPr>
              <a:t>----------------------(13)</a:t>
            </a:r>
            <a:endParaRPr lang="en-US" altLang="zh-TW" sz="2800" baseline="30000" smtClean="0">
              <a:sym typeface="Symbol" pitchFamily="18" charset="2"/>
            </a:endParaRPr>
          </a:p>
          <a:p>
            <a:r>
              <a:rPr lang="en-US" altLang="zh-TW" sz="2800" smtClean="0">
                <a:sym typeface="Symbol" pitchFamily="18" charset="2"/>
              </a:rPr>
              <a:t>Differentiate (13) and put into (9), see appendix 2</a:t>
            </a:r>
          </a:p>
          <a:p>
            <a:r>
              <a:rPr lang="en-US" altLang="zh-TW" sz="2800" smtClean="0">
                <a:sym typeface="Symbol" pitchFamily="18" charset="2"/>
              </a:rPr>
              <a:t>I=(A/Z</a:t>
            </a:r>
            <a:r>
              <a:rPr lang="en-US" altLang="zh-TW" sz="2800" baseline="-25000" smtClean="0">
                <a:sym typeface="Symbol" pitchFamily="18" charset="2"/>
              </a:rPr>
              <a:t>0</a:t>
            </a:r>
            <a:r>
              <a:rPr lang="en-US" altLang="zh-TW" sz="2800" smtClean="0">
                <a:sym typeface="Symbol" pitchFamily="18" charset="2"/>
              </a:rPr>
              <a:t>)e</a:t>
            </a:r>
            <a:r>
              <a:rPr lang="en-US" altLang="zh-TW" sz="2800" baseline="30000" smtClean="0">
                <a:sym typeface="Symbol" pitchFamily="18" charset="2"/>
              </a:rPr>
              <a:t>-x </a:t>
            </a:r>
            <a:r>
              <a:rPr lang="en-US" altLang="zh-TW" sz="2800" smtClean="0">
                <a:sym typeface="Symbol" pitchFamily="18" charset="2"/>
              </a:rPr>
              <a:t>- (B/Z</a:t>
            </a:r>
            <a:r>
              <a:rPr lang="en-US" altLang="zh-TW" sz="2800" baseline="-25000" smtClean="0">
                <a:sym typeface="Symbol" pitchFamily="18" charset="2"/>
              </a:rPr>
              <a:t>0</a:t>
            </a:r>
            <a:r>
              <a:rPr lang="en-US" altLang="zh-TW" sz="2800" smtClean="0">
                <a:sym typeface="Symbol" pitchFamily="18" charset="2"/>
              </a:rPr>
              <a:t>)e</a:t>
            </a:r>
            <a:r>
              <a:rPr lang="en-US" altLang="zh-TW" sz="2800" baseline="30000" smtClean="0">
                <a:sym typeface="Symbol" pitchFamily="18" charset="2"/>
              </a:rPr>
              <a:t>x </a:t>
            </a:r>
            <a:r>
              <a:rPr lang="en-US" altLang="zh-TW" sz="2800" smtClean="0">
                <a:sym typeface="Symbol" pitchFamily="18" charset="2"/>
              </a:rPr>
              <a:t>------------(14)</a:t>
            </a:r>
            <a:endParaRPr lang="en-US" altLang="zh-TW" sz="2800" baseline="30000" smtClean="0">
              <a:sym typeface="Symbol" pitchFamily="18" charset="2"/>
            </a:endParaRPr>
          </a:p>
          <a:p>
            <a:r>
              <a:rPr lang="en-US" altLang="zh-TW" sz="2800" smtClean="0">
                <a:sym typeface="Symbol" pitchFamily="18" charset="2"/>
              </a:rPr>
              <a:t>Z</a:t>
            </a:r>
            <a:r>
              <a:rPr lang="en-US" altLang="zh-TW" sz="2800" baseline="-25000" smtClean="0">
                <a:sym typeface="Symbol" pitchFamily="18" charset="2"/>
              </a:rPr>
              <a:t>0</a:t>
            </a:r>
            <a:r>
              <a:rPr lang="en-US" altLang="zh-TW" sz="2800" smtClean="0">
                <a:sym typeface="Symbol" pitchFamily="18" charset="2"/>
              </a:rPr>
              <a:t>=  </a:t>
            </a:r>
            <a:r>
              <a:rPr lang="en-US" altLang="zh-TW" sz="2400" smtClean="0">
                <a:sym typeface="Symbol" pitchFamily="18" charset="2"/>
              </a:rPr>
              <a:t>[(R+j  L)/(G+j  C)]=</a:t>
            </a:r>
            <a:r>
              <a:rPr lang="en-US" altLang="zh-TW" sz="2800" smtClean="0">
                <a:sym typeface="Symbol" pitchFamily="18" charset="2"/>
              </a:rPr>
              <a:t>characteristic impedance</a:t>
            </a:r>
          </a:p>
          <a:p>
            <a:endParaRPr lang="zh-TW" altLang="zh-TW" sz="2800" smtClean="0">
              <a:sym typeface="Symbol" pitchFamily="18" charset="2"/>
            </a:endParaRPr>
          </a:p>
        </p:txBody>
      </p:sp>
      <p:sp>
        <p:nvSpPr>
          <p:cNvPr id="51206" name="Rectangle 4"/>
          <p:cNvSpPr>
            <a:spLocks noChangeArrowheads="1"/>
          </p:cNvSpPr>
          <p:nvPr/>
        </p:nvSpPr>
        <p:spPr bwMode="auto">
          <a:xfrm>
            <a:off x="533400" y="1752600"/>
            <a:ext cx="5334000" cy="121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51207" name="Rectangle 5"/>
          <p:cNvSpPr>
            <a:spLocks noChangeArrowheads="1"/>
          </p:cNvSpPr>
          <p:nvPr/>
        </p:nvSpPr>
        <p:spPr bwMode="auto">
          <a:xfrm>
            <a:off x="457200" y="3581400"/>
            <a:ext cx="8077200" cy="198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51208" name="Freeform 6"/>
          <p:cNvSpPr>
            <a:spLocks/>
          </p:cNvSpPr>
          <p:nvPr/>
        </p:nvSpPr>
        <p:spPr bwMode="auto">
          <a:xfrm>
            <a:off x="1524000" y="5638800"/>
            <a:ext cx="3352800" cy="457200"/>
          </a:xfrm>
          <a:custGeom>
            <a:avLst/>
            <a:gdLst>
              <a:gd name="T0" fmla="*/ 0 w 2976"/>
              <a:gd name="T1" fmla="*/ 870966000 h 240"/>
              <a:gd name="T2" fmla="*/ 121848819 w 2976"/>
              <a:gd name="T3" fmla="*/ 696772800 h 240"/>
              <a:gd name="T4" fmla="*/ 182772665 w 2976"/>
              <a:gd name="T5" fmla="*/ 0 h 240"/>
              <a:gd name="T6" fmla="*/ 2147483647 w 2976"/>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76" h="240">
                <a:moveTo>
                  <a:pt x="0" y="240"/>
                </a:moveTo>
                <a:lnTo>
                  <a:pt x="96" y="192"/>
                </a:lnTo>
                <a:lnTo>
                  <a:pt x="144" y="0"/>
                </a:lnTo>
                <a:lnTo>
                  <a:pt x="2976" y="0"/>
                </a:ln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9" name="Freeform 7"/>
          <p:cNvSpPr>
            <a:spLocks/>
          </p:cNvSpPr>
          <p:nvPr/>
        </p:nvSpPr>
        <p:spPr bwMode="auto">
          <a:xfrm>
            <a:off x="2438400" y="3124200"/>
            <a:ext cx="4038600" cy="457200"/>
          </a:xfrm>
          <a:custGeom>
            <a:avLst/>
            <a:gdLst>
              <a:gd name="T0" fmla="*/ 0 w 2448"/>
              <a:gd name="T1" fmla="*/ 870966000 h 240"/>
              <a:gd name="T2" fmla="*/ 261281582 w 2448"/>
              <a:gd name="T3" fmla="*/ 870966000 h 240"/>
              <a:gd name="T4" fmla="*/ 522564814 w 2448"/>
              <a:gd name="T5" fmla="*/ 0 h 240"/>
              <a:gd name="T6" fmla="*/ 2147483647 w 2448"/>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48" h="240">
                <a:moveTo>
                  <a:pt x="0" y="240"/>
                </a:moveTo>
                <a:lnTo>
                  <a:pt x="96" y="240"/>
                </a:lnTo>
                <a:lnTo>
                  <a:pt x="192" y="0"/>
                </a:lnTo>
                <a:lnTo>
                  <a:pt x="2448" y="0"/>
                </a:ln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52227"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5CF60FB0-4926-46F3-9F16-A8D2FD0ACAB1}" type="slidenum">
              <a:rPr lang="zh-TW" altLang="en-US" sz="1400">
                <a:solidFill>
                  <a:schemeClr val="bg2"/>
                </a:solidFill>
              </a:rPr>
              <a:pPr/>
              <a:t>56</a:t>
            </a:fld>
            <a:endParaRPr lang="en-US" altLang="zh-TW" sz="1400">
              <a:solidFill>
                <a:schemeClr val="bg2"/>
              </a:solidFill>
            </a:endParaRPr>
          </a:p>
        </p:txBody>
      </p:sp>
      <p:sp>
        <p:nvSpPr>
          <p:cNvPr id="52228" name="Rectangle 2"/>
          <p:cNvSpPr>
            <a:spLocks noGrp="1" noChangeArrowheads="1"/>
          </p:cNvSpPr>
          <p:nvPr>
            <p:ph type="title"/>
          </p:nvPr>
        </p:nvSpPr>
        <p:spPr/>
        <p:txBody>
          <a:bodyPr/>
          <a:lstStyle/>
          <a:p>
            <a:r>
              <a:rPr lang="en-US" altLang="zh-TW" smtClean="0"/>
              <a:t>Different transmission lines</a:t>
            </a:r>
          </a:p>
        </p:txBody>
      </p:sp>
      <p:sp>
        <p:nvSpPr>
          <p:cNvPr id="52229" name="Rectangle 3"/>
          <p:cNvSpPr>
            <a:spLocks noGrp="1" noChangeArrowheads="1"/>
          </p:cNvSpPr>
          <p:nvPr>
            <p:ph type="body" idx="1"/>
          </p:nvPr>
        </p:nvSpPr>
        <p:spPr/>
        <p:txBody>
          <a:bodyPr/>
          <a:lstStyle/>
          <a:p>
            <a:pPr>
              <a:lnSpc>
                <a:spcPct val="90000"/>
              </a:lnSpc>
            </a:pPr>
            <a:r>
              <a:rPr lang="zh-TW" altLang="zh-TW" smtClean="0"/>
              <a:t>(</a:t>
            </a:r>
            <a:r>
              <a:rPr lang="en-US" altLang="zh-TW" smtClean="0"/>
              <a:t>Case 1) Infinite transmission line; impedance looking from source is the characteristic impedance Z</a:t>
            </a:r>
            <a:r>
              <a:rPr lang="en-US" altLang="zh-TW" baseline="-25000" smtClean="0"/>
              <a:t>0.</a:t>
            </a:r>
            <a:endParaRPr lang="en-US" altLang="zh-TW" smtClean="0"/>
          </a:p>
          <a:p>
            <a:pPr>
              <a:lnSpc>
                <a:spcPct val="90000"/>
              </a:lnSpc>
            </a:pPr>
            <a:r>
              <a:rPr lang="en-US" altLang="zh-TW" smtClean="0"/>
              <a:t>(Case2) Matched line (finite line with load connected to Z</a:t>
            </a:r>
            <a:r>
              <a:rPr lang="en-US" altLang="zh-TW" baseline="-25000" smtClean="0"/>
              <a:t>0</a:t>
            </a:r>
            <a:r>
              <a:rPr lang="en-US" altLang="zh-TW" smtClean="0"/>
              <a:t>) has the same property as an infinite transmission line</a:t>
            </a:r>
          </a:p>
          <a:p>
            <a:pPr>
              <a:lnSpc>
                <a:spcPct val="90000"/>
              </a:lnSpc>
            </a:pPr>
            <a:r>
              <a:rPr lang="en-US" altLang="zh-TW" smtClean="0"/>
              <a:t>(Case3) unmatched line : reflection will occur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53251"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5494FE5F-EC76-4453-8230-75F37E94DBCE}" type="slidenum">
              <a:rPr lang="zh-TW" altLang="en-US" sz="1400">
                <a:solidFill>
                  <a:schemeClr val="bg2"/>
                </a:solidFill>
              </a:rPr>
              <a:pPr/>
              <a:t>57</a:t>
            </a:fld>
            <a:endParaRPr lang="en-US" altLang="zh-TW" sz="1400">
              <a:solidFill>
                <a:schemeClr val="bg2"/>
              </a:solidFill>
            </a:endParaRPr>
          </a:p>
        </p:txBody>
      </p:sp>
      <p:sp>
        <p:nvSpPr>
          <p:cNvPr id="53252" name="Rectangle 2"/>
          <p:cNvSpPr>
            <a:spLocks noGrp="1" noChangeArrowheads="1"/>
          </p:cNvSpPr>
          <p:nvPr>
            <p:ph type="title"/>
          </p:nvPr>
        </p:nvSpPr>
        <p:spPr/>
        <p:txBody>
          <a:bodyPr/>
          <a:lstStyle/>
          <a:p>
            <a:r>
              <a:rPr lang="zh-TW" altLang="zh-TW" smtClean="0"/>
              <a:t>(</a:t>
            </a:r>
            <a:r>
              <a:rPr lang="en-US" altLang="zh-TW" smtClean="0"/>
              <a:t>Case1) Infinite transmission line</a:t>
            </a:r>
          </a:p>
        </p:txBody>
      </p:sp>
      <p:sp>
        <p:nvSpPr>
          <p:cNvPr id="53253" name="Rectangle 3"/>
          <p:cNvSpPr>
            <a:spLocks noGrp="1" noChangeArrowheads="1"/>
          </p:cNvSpPr>
          <p:nvPr>
            <p:ph type="body" idx="1"/>
          </p:nvPr>
        </p:nvSpPr>
        <p:spPr/>
        <p:txBody>
          <a:bodyPr/>
          <a:lstStyle/>
          <a:p>
            <a:r>
              <a:rPr lang="en-US" altLang="zh-TW" smtClean="0"/>
              <a:t>For Infinite line, the impedance is the characteristic impedance Z</a:t>
            </a:r>
            <a:r>
              <a:rPr lang="en-US" altLang="zh-TW" baseline="-25000" smtClean="0"/>
              <a:t>0</a:t>
            </a:r>
            <a:endParaRPr lang="en-US" altLang="zh-TW" smtClean="0"/>
          </a:p>
          <a:p>
            <a:endParaRPr lang="en-US" altLang="zh-TW" smtClean="0"/>
          </a:p>
          <a:p>
            <a:endParaRPr lang="zh-TW" altLang="zh-TW" smtClean="0"/>
          </a:p>
        </p:txBody>
      </p:sp>
      <p:sp>
        <p:nvSpPr>
          <p:cNvPr id="53254" name="Line 4"/>
          <p:cNvSpPr>
            <a:spLocks noChangeShapeType="1"/>
          </p:cNvSpPr>
          <p:nvPr/>
        </p:nvSpPr>
        <p:spPr bwMode="auto">
          <a:xfrm>
            <a:off x="3352800" y="43434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5" name="Line 5"/>
          <p:cNvSpPr>
            <a:spLocks noChangeShapeType="1"/>
          </p:cNvSpPr>
          <p:nvPr/>
        </p:nvSpPr>
        <p:spPr bwMode="auto">
          <a:xfrm>
            <a:off x="5334000" y="4343400"/>
            <a:ext cx="21336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6" name="Line 6"/>
          <p:cNvSpPr>
            <a:spLocks noChangeShapeType="1"/>
          </p:cNvSpPr>
          <p:nvPr/>
        </p:nvSpPr>
        <p:spPr bwMode="auto">
          <a:xfrm>
            <a:off x="3429000" y="55626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7" name="Line 7"/>
          <p:cNvSpPr>
            <a:spLocks noChangeShapeType="1"/>
          </p:cNvSpPr>
          <p:nvPr/>
        </p:nvSpPr>
        <p:spPr bwMode="auto">
          <a:xfrm>
            <a:off x="5410200" y="5562600"/>
            <a:ext cx="21336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8" name="Line 8"/>
          <p:cNvSpPr>
            <a:spLocks noChangeShapeType="1"/>
          </p:cNvSpPr>
          <p:nvPr/>
        </p:nvSpPr>
        <p:spPr bwMode="auto">
          <a:xfrm>
            <a:off x="5791200" y="45720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9" name="Text Box 9"/>
          <p:cNvSpPr txBox="1">
            <a:spLocks noChangeArrowheads="1"/>
          </p:cNvSpPr>
          <p:nvPr/>
        </p:nvSpPr>
        <p:spPr bwMode="auto">
          <a:xfrm>
            <a:off x="6384925" y="4302125"/>
            <a:ext cx="401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a:sym typeface="Symbol" pitchFamily="18" charset="2"/>
              </a:rPr>
              <a:t></a:t>
            </a:r>
            <a:endParaRPr kumimoji="1" lang="zh-TW" altLang="en-US"/>
          </a:p>
        </p:txBody>
      </p:sp>
      <p:sp>
        <p:nvSpPr>
          <p:cNvPr id="53260" name="Line 10"/>
          <p:cNvSpPr>
            <a:spLocks noChangeShapeType="1"/>
          </p:cNvSpPr>
          <p:nvPr/>
        </p:nvSpPr>
        <p:spPr bwMode="auto">
          <a:xfrm>
            <a:off x="3352800" y="4267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1" name="Line 11"/>
          <p:cNvSpPr>
            <a:spLocks noChangeShapeType="1"/>
          </p:cNvSpPr>
          <p:nvPr/>
        </p:nvSpPr>
        <p:spPr bwMode="auto">
          <a:xfrm>
            <a:off x="2667000" y="50292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2" name="Text Box 12"/>
          <p:cNvSpPr txBox="1">
            <a:spLocks noChangeArrowheads="1"/>
          </p:cNvSpPr>
          <p:nvPr/>
        </p:nvSpPr>
        <p:spPr bwMode="auto">
          <a:xfrm>
            <a:off x="1371600" y="3886200"/>
            <a:ext cx="15954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Impedance </a:t>
            </a:r>
          </a:p>
          <a:p>
            <a:pPr eaLnBrk="1" hangingPunct="1"/>
            <a:r>
              <a:rPr kumimoji="1" lang="en-US" altLang="zh-TW"/>
              <a:t>looking </a:t>
            </a:r>
          </a:p>
          <a:p>
            <a:pPr eaLnBrk="1" hangingPunct="1"/>
            <a:r>
              <a:rPr kumimoji="1" lang="en-US" altLang="zh-TW"/>
              <a:t>from </a:t>
            </a:r>
          </a:p>
          <a:p>
            <a:pPr eaLnBrk="1" hangingPunct="1"/>
            <a:r>
              <a:rPr kumimoji="1" lang="en-US" altLang="zh-TW"/>
              <a:t>source=</a:t>
            </a:r>
          </a:p>
          <a:p>
            <a:pPr eaLnBrk="1" hangingPunct="1"/>
            <a:r>
              <a:rPr kumimoji="1" lang="en-US" altLang="zh-TW"/>
              <a:t>Z</a:t>
            </a:r>
            <a:r>
              <a:rPr kumimoji="1" lang="en-US" altLang="zh-TW" baseline="-25000"/>
              <a:t>0</a:t>
            </a:r>
            <a:endParaRPr kumimoji="1" lang="en-US" altLang="zh-TW"/>
          </a:p>
        </p:txBody>
      </p:sp>
      <p:sp>
        <p:nvSpPr>
          <p:cNvPr id="53263" name="Line 13"/>
          <p:cNvSpPr>
            <a:spLocks noChangeShapeType="1"/>
          </p:cNvSpPr>
          <p:nvPr/>
        </p:nvSpPr>
        <p:spPr bwMode="auto">
          <a:xfrm flipV="1">
            <a:off x="4572000" y="3657600"/>
            <a:ext cx="533400" cy="685800"/>
          </a:xfrm>
          <a:prstGeom prst="line">
            <a:avLst/>
          </a:prstGeom>
          <a:noFill/>
          <a:ln w="952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4" name="Text Box 14"/>
          <p:cNvSpPr txBox="1">
            <a:spLocks noChangeArrowheads="1"/>
          </p:cNvSpPr>
          <p:nvPr/>
        </p:nvSpPr>
        <p:spPr bwMode="auto">
          <a:xfrm>
            <a:off x="4953000" y="3352800"/>
            <a:ext cx="3878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Characteristic impedance = Z</a:t>
            </a:r>
            <a:r>
              <a:rPr kumimoji="1" lang="en-US" altLang="zh-TW" baseline="-25000"/>
              <a:t>0</a:t>
            </a:r>
            <a:endParaRPr kumimoji="1" lang="en-US" altLang="zh-TW"/>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54275"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D44FA506-59AE-476A-9A91-4B03993988B4}" type="slidenum">
              <a:rPr lang="zh-TW" altLang="en-US" sz="1400">
                <a:solidFill>
                  <a:schemeClr val="bg2"/>
                </a:solidFill>
              </a:rPr>
              <a:pPr/>
              <a:t>58</a:t>
            </a:fld>
            <a:endParaRPr lang="en-US" altLang="zh-TW" sz="1400">
              <a:solidFill>
                <a:schemeClr val="bg2"/>
              </a:solidFill>
            </a:endParaRPr>
          </a:p>
        </p:txBody>
      </p:sp>
      <p:sp>
        <p:nvSpPr>
          <p:cNvPr id="54276" name="Rectangle 2"/>
          <p:cNvSpPr>
            <a:spLocks noGrp="1" noChangeArrowheads="1"/>
          </p:cNvSpPr>
          <p:nvPr>
            <p:ph type="title"/>
          </p:nvPr>
        </p:nvSpPr>
        <p:spPr>
          <a:xfrm>
            <a:off x="762000" y="914400"/>
            <a:ext cx="7772400" cy="838200"/>
          </a:xfrm>
        </p:spPr>
        <p:txBody>
          <a:bodyPr/>
          <a:lstStyle/>
          <a:p>
            <a:r>
              <a:rPr lang="en-US" altLang="zh-TW" smtClean="0"/>
              <a:t>Infinite transmission line:</a:t>
            </a:r>
            <a:br>
              <a:rPr lang="en-US" altLang="zh-TW" smtClean="0"/>
            </a:br>
            <a:r>
              <a:rPr lang="en-US" altLang="zh-TW" smtClean="0"/>
              <a:t>characteristic impedance= Z</a:t>
            </a:r>
            <a:r>
              <a:rPr lang="en-US" altLang="zh-TW" baseline="-25000" smtClean="0"/>
              <a:t>0</a:t>
            </a:r>
            <a:endParaRPr lang="en-US" altLang="zh-TW" smtClean="0"/>
          </a:p>
        </p:txBody>
      </p:sp>
      <p:sp>
        <p:nvSpPr>
          <p:cNvPr id="54277" name="Rectangle 3"/>
          <p:cNvSpPr>
            <a:spLocks noGrp="1" noChangeArrowheads="1"/>
          </p:cNvSpPr>
          <p:nvPr>
            <p:ph type="body" idx="1"/>
          </p:nvPr>
        </p:nvSpPr>
        <p:spPr/>
        <p:txBody>
          <a:bodyPr/>
          <a:lstStyle/>
          <a:p>
            <a:r>
              <a:rPr lang="en-US" altLang="zh-TW" smtClean="0"/>
              <a:t>V</a:t>
            </a:r>
            <a:r>
              <a:rPr lang="en-US" altLang="zh-TW" baseline="-25000" smtClean="0"/>
              <a:t>s</a:t>
            </a:r>
            <a:r>
              <a:rPr lang="en-US" altLang="zh-TW" smtClean="0"/>
              <a:t> is driving an infinite length trans. Line</a:t>
            </a:r>
          </a:p>
          <a:p>
            <a:r>
              <a:rPr lang="en-US" altLang="zh-TW" smtClean="0">
                <a:sym typeface="Symbol" pitchFamily="18" charset="2"/>
              </a:rPr>
              <a:t>Since V</a:t>
            </a:r>
            <a:r>
              <a:rPr lang="en-US" altLang="zh-TW" baseline="-25000" smtClean="0">
                <a:sym typeface="Symbol" pitchFamily="18" charset="2"/>
              </a:rPr>
              <a:t>x</a:t>
            </a:r>
            <a:r>
              <a:rPr lang="en-US" altLang="zh-TW" smtClean="0">
                <a:sym typeface="Symbol" pitchFamily="18" charset="2"/>
              </a:rPr>
              <a:t>=Ae</a:t>
            </a:r>
            <a:r>
              <a:rPr lang="en-US" altLang="zh-TW" baseline="30000" smtClean="0">
                <a:sym typeface="Symbol" pitchFamily="18" charset="2"/>
              </a:rPr>
              <a:t>-x </a:t>
            </a:r>
            <a:r>
              <a:rPr lang="en-US" altLang="zh-TW" smtClean="0">
                <a:sym typeface="Symbol" pitchFamily="18" charset="2"/>
              </a:rPr>
              <a:t>+Be</a:t>
            </a:r>
            <a:r>
              <a:rPr lang="en-US" altLang="zh-TW" baseline="30000" smtClean="0">
                <a:sym typeface="Symbol" pitchFamily="18" charset="2"/>
              </a:rPr>
              <a:t>x</a:t>
            </a:r>
            <a:endParaRPr lang="en-US" altLang="zh-TW" smtClean="0"/>
          </a:p>
          <a:p>
            <a:r>
              <a:rPr lang="en-US" altLang="zh-TW" smtClean="0"/>
              <a:t>At x=0, V</a:t>
            </a:r>
            <a:r>
              <a:rPr lang="en-US" altLang="zh-TW" baseline="-25000" smtClean="0"/>
              <a:t>0</a:t>
            </a:r>
            <a:r>
              <a:rPr lang="en-US" altLang="zh-TW" smtClean="0"/>
              <a:t>=V</a:t>
            </a:r>
            <a:r>
              <a:rPr lang="en-US" altLang="zh-TW" baseline="-25000" smtClean="0"/>
              <a:t>s</a:t>
            </a:r>
            <a:r>
              <a:rPr lang="en-US" altLang="zh-TW" smtClean="0"/>
              <a:t>= A</a:t>
            </a:r>
            <a:r>
              <a:rPr lang="en-US" altLang="zh-TW" smtClean="0">
                <a:sym typeface="Symbol" pitchFamily="18" charset="2"/>
              </a:rPr>
              <a:t>e</a:t>
            </a:r>
            <a:r>
              <a:rPr lang="en-US" altLang="zh-TW" baseline="30000" smtClean="0">
                <a:sym typeface="Symbol" pitchFamily="18" charset="2"/>
              </a:rPr>
              <a:t>0 </a:t>
            </a:r>
            <a:r>
              <a:rPr lang="en-US" altLang="zh-TW" smtClean="0"/>
              <a:t>+B</a:t>
            </a:r>
            <a:r>
              <a:rPr lang="en-US" altLang="zh-TW" smtClean="0">
                <a:sym typeface="Symbol" pitchFamily="18" charset="2"/>
              </a:rPr>
              <a:t>e</a:t>
            </a:r>
            <a:r>
              <a:rPr lang="en-US" altLang="zh-TW" baseline="30000" smtClean="0">
                <a:sym typeface="Symbol" pitchFamily="18" charset="2"/>
              </a:rPr>
              <a:t>0</a:t>
            </a:r>
            <a:r>
              <a:rPr lang="en-US" altLang="zh-TW" smtClean="0">
                <a:sym typeface="Symbol" pitchFamily="18" charset="2"/>
              </a:rPr>
              <a:t>=A+B</a:t>
            </a:r>
            <a:endParaRPr lang="en-US" altLang="zh-TW" baseline="30000" smtClean="0">
              <a:sym typeface="Symbol" pitchFamily="18" charset="2"/>
            </a:endParaRPr>
          </a:p>
          <a:p>
            <a:r>
              <a:rPr lang="en-US" altLang="zh-TW" smtClean="0">
                <a:sym typeface="Symbol" pitchFamily="18" charset="2"/>
              </a:rPr>
              <a:t>AT x= </a:t>
            </a:r>
            <a:r>
              <a:rPr lang="zh-TW" altLang="en-US" smtClean="0">
                <a:sym typeface="Symbol" pitchFamily="18" charset="2"/>
              </a:rPr>
              <a:t>,</a:t>
            </a:r>
            <a:r>
              <a:rPr lang="en-US" altLang="zh-TW" smtClean="0"/>
              <a:t>V</a:t>
            </a:r>
            <a:r>
              <a:rPr lang="en-US" altLang="zh-TW" baseline="-25000" smtClean="0"/>
              <a:t> </a:t>
            </a:r>
            <a:r>
              <a:rPr lang="zh-TW" altLang="en-US" baseline="-25000" smtClean="0">
                <a:sym typeface="Symbol" pitchFamily="18" charset="2"/>
              </a:rPr>
              <a:t></a:t>
            </a:r>
            <a:r>
              <a:rPr lang="en-US" altLang="zh-TW" baseline="-25000" smtClean="0"/>
              <a:t> </a:t>
            </a:r>
            <a:r>
              <a:rPr lang="en-US" altLang="zh-TW" smtClean="0"/>
              <a:t>= B</a:t>
            </a:r>
            <a:r>
              <a:rPr lang="en-US" altLang="zh-TW" smtClean="0">
                <a:sym typeface="Symbol" pitchFamily="18" charset="2"/>
              </a:rPr>
              <a:t>e</a:t>
            </a:r>
            <a:r>
              <a:rPr lang="zh-TW" altLang="en-US" baseline="30000" smtClean="0">
                <a:sym typeface="Symbol" pitchFamily="18" charset="2"/>
              </a:rPr>
              <a:t></a:t>
            </a:r>
            <a:r>
              <a:rPr lang="en-US" altLang="zh-TW" baseline="30000" smtClean="0">
                <a:sym typeface="Symbol" pitchFamily="18" charset="2"/>
              </a:rPr>
              <a:t> </a:t>
            </a:r>
            <a:r>
              <a:rPr lang="en-US" altLang="zh-TW" smtClean="0"/>
              <a:t>=0 (so B =0, meaning no reflection occurs at infinite line)</a:t>
            </a:r>
            <a:endParaRPr lang="en-US" altLang="zh-TW" smtClean="0">
              <a:sym typeface="Symbol" pitchFamily="18" charset="2"/>
            </a:endParaRPr>
          </a:p>
          <a:p>
            <a:endParaRPr lang="zh-TW" altLang="zh-TW" baseline="30000" smtClean="0">
              <a:sym typeface="Symbol" pitchFamily="18" charset="2"/>
            </a:endParaRPr>
          </a:p>
        </p:txBody>
      </p:sp>
      <p:sp>
        <p:nvSpPr>
          <p:cNvPr id="54278" name="Line 4"/>
          <p:cNvSpPr>
            <a:spLocks noChangeShapeType="1"/>
          </p:cNvSpPr>
          <p:nvPr/>
        </p:nvSpPr>
        <p:spPr bwMode="auto">
          <a:xfrm>
            <a:off x="2743200" y="52578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9" name="Line 5"/>
          <p:cNvSpPr>
            <a:spLocks noChangeShapeType="1"/>
          </p:cNvSpPr>
          <p:nvPr/>
        </p:nvSpPr>
        <p:spPr bwMode="auto">
          <a:xfrm>
            <a:off x="4724400" y="5257800"/>
            <a:ext cx="21336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0" name="Line 6"/>
          <p:cNvSpPr>
            <a:spLocks noChangeShapeType="1"/>
          </p:cNvSpPr>
          <p:nvPr/>
        </p:nvSpPr>
        <p:spPr bwMode="auto">
          <a:xfrm>
            <a:off x="2819400" y="64770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1" name="Line 7"/>
          <p:cNvSpPr>
            <a:spLocks noChangeShapeType="1"/>
          </p:cNvSpPr>
          <p:nvPr/>
        </p:nvSpPr>
        <p:spPr bwMode="auto">
          <a:xfrm>
            <a:off x="4800600" y="6477000"/>
            <a:ext cx="21336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2" name="Line 8"/>
          <p:cNvSpPr>
            <a:spLocks noChangeShapeType="1"/>
          </p:cNvSpPr>
          <p:nvPr/>
        </p:nvSpPr>
        <p:spPr bwMode="auto">
          <a:xfrm>
            <a:off x="5181600" y="5486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3" name="Text Box 9"/>
          <p:cNvSpPr txBox="1">
            <a:spLocks noChangeArrowheads="1"/>
          </p:cNvSpPr>
          <p:nvPr/>
        </p:nvSpPr>
        <p:spPr bwMode="auto">
          <a:xfrm>
            <a:off x="5775325" y="5216525"/>
            <a:ext cx="401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a:sym typeface="Symbol" pitchFamily="18" charset="2"/>
              </a:rPr>
              <a:t></a:t>
            </a:r>
            <a:endParaRPr kumimoji="1" lang="zh-TW" altLang="en-US"/>
          </a:p>
        </p:txBody>
      </p:sp>
      <p:sp>
        <p:nvSpPr>
          <p:cNvPr id="54284" name="Oval 10"/>
          <p:cNvSpPr>
            <a:spLocks noChangeArrowheads="1"/>
          </p:cNvSpPr>
          <p:nvPr/>
        </p:nvSpPr>
        <p:spPr bwMode="auto">
          <a:xfrm>
            <a:off x="1219200" y="5715000"/>
            <a:ext cx="5334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54285" name="Text Box 11"/>
          <p:cNvSpPr txBox="1">
            <a:spLocks noChangeArrowheads="1"/>
          </p:cNvSpPr>
          <p:nvPr/>
        </p:nvSpPr>
        <p:spPr bwMode="auto">
          <a:xfrm>
            <a:off x="1279525" y="5680075"/>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Vs</a:t>
            </a:r>
          </a:p>
        </p:txBody>
      </p:sp>
      <p:sp>
        <p:nvSpPr>
          <p:cNvPr id="54286" name="Freeform 12"/>
          <p:cNvSpPr>
            <a:spLocks/>
          </p:cNvSpPr>
          <p:nvPr/>
        </p:nvSpPr>
        <p:spPr bwMode="auto">
          <a:xfrm>
            <a:off x="1524000" y="6324600"/>
            <a:ext cx="1371600" cy="152400"/>
          </a:xfrm>
          <a:custGeom>
            <a:avLst/>
            <a:gdLst>
              <a:gd name="T0" fmla="*/ 0 w 864"/>
              <a:gd name="T1" fmla="*/ 0 h 96"/>
              <a:gd name="T2" fmla="*/ 0 w 864"/>
              <a:gd name="T3" fmla="*/ 241935000 h 96"/>
              <a:gd name="T4" fmla="*/ 2147483647 w 864"/>
              <a:gd name="T5" fmla="*/ 241935000 h 96"/>
              <a:gd name="T6" fmla="*/ 0 60000 65536"/>
              <a:gd name="T7" fmla="*/ 0 60000 65536"/>
              <a:gd name="T8" fmla="*/ 0 60000 65536"/>
            </a:gdLst>
            <a:ahLst/>
            <a:cxnLst>
              <a:cxn ang="T6">
                <a:pos x="T0" y="T1"/>
              </a:cxn>
              <a:cxn ang="T7">
                <a:pos x="T2" y="T3"/>
              </a:cxn>
              <a:cxn ang="T8">
                <a:pos x="T4" y="T5"/>
              </a:cxn>
            </a:cxnLst>
            <a:rect l="0" t="0" r="r" b="b"/>
            <a:pathLst>
              <a:path w="864" h="96">
                <a:moveTo>
                  <a:pt x="0" y="0"/>
                </a:moveTo>
                <a:lnTo>
                  <a:pt x="0" y="96"/>
                </a:lnTo>
                <a:lnTo>
                  <a:pt x="864" y="96"/>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7" name="Freeform 13"/>
          <p:cNvSpPr>
            <a:spLocks/>
          </p:cNvSpPr>
          <p:nvPr/>
        </p:nvSpPr>
        <p:spPr bwMode="auto">
          <a:xfrm>
            <a:off x="1447800" y="5105400"/>
            <a:ext cx="1295400" cy="609600"/>
          </a:xfrm>
          <a:custGeom>
            <a:avLst/>
            <a:gdLst>
              <a:gd name="T0" fmla="*/ 0 w 816"/>
              <a:gd name="T1" fmla="*/ 967740000 h 384"/>
              <a:gd name="T2" fmla="*/ 0 w 816"/>
              <a:gd name="T3" fmla="*/ 241935000 h 384"/>
              <a:gd name="T4" fmla="*/ 604837500 w 816"/>
              <a:gd name="T5" fmla="*/ 241935000 h 384"/>
              <a:gd name="T6" fmla="*/ 725805000 w 816"/>
              <a:gd name="T7" fmla="*/ 0 h 384"/>
              <a:gd name="T8" fmla="*/ 846772500 w 816"/>
              <a:gd name="T9" fmla="*/ 483870000 h 384"/>
              <a:gd name="T10" fmla="*/ 967740000 w 816"/>
              <a:gd name="T11" fmla="*/ 0 h 384"/>
              <a:gd name="T12" fmla="*/ 1088707500 w 816"/>
              <a:gd name="T13" fmla="*/ 483870000 h 384"/>
              <a:gd name="T14" fmla="*/ 1209675000 w 816"/>
              <a:gd name="T15" fmla="*/ 0 h 384"/>
              <a:gd name="T16" fmla="*/ 1330642500 w 816"/>
              <a:gd name="T17" fmla="*/ 483870000 h 384"/>
              <a:gd name="T18" fmla="*/ 1330642500 w 816"/>
              <a:gd name="T19" fmla="*/ 241935000 h 384"/>
              <a:gd name="T20" fmla="*/ 2056447500 w 816"/>
              <a:gd name="T21" fmla="*/ 241935000 h 3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16" h="384">
                <a:moveTo>
                  <a:pt x="0" y="384"/>
                </a:moveTo>
                <a:lnTo>
                  <a:pt x="0" y="96"/>
                </a:lnTo>
                <a:lnTo>
                  <a:pt x="240" y="96"/>
                </a:lnTo>
                <a:lnTo>
                  <a:pt x="288" y="0"/>
                </a:lnTo>
                <a:lnTo>
                  <a:pt x="336" y="192"/>
                </a:lnTo>
                <a:lnTo>
                  <a:pt x="384" y="0"/>
                </a:lnTo>
                <a:lnTo>
                  <a:pt x="432" y="192"/>
                </a:lnTo>
                <a:lnTo>
                  <a:pt x="480" y="0"/>
                </a:lnTo>
                <a:lnTo>
                  <a:pt x="528" y="192"/>
                </a:lnTo>
                <a:lnTo>
                  <a:pt x="528" y="96"/>
                </a:lnTo>
                <a:lnTo>
                  <a:pt x="816" y="96"/>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8" name="Line 14"/>
          <p:cNvSpPr>
            <a:spLocks noChangeShapeType="1"/>
          </p:cNvSpPr>
          <p:nvPr/>
        </p:nvSpPr>
        <p:spPr bwMode="auto">
          <a:xfrm flipV="1">
            <a:off x="2743200" y="54864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9" name="Text Box 15"/>
          <p:cNvSpPr txBox="1">
            <a:spLocks noChangeArrowheads="1"/>
          </p:cNvSpPr>
          <p:nvPr/>
        </p:nvSpPr>
        <p:spPr bwMode="auto">
          <a:xfrm>
            <a:off x="2574925" y="4689475"/>
            <a:ext cx="728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X=0</a:t>
            </a:r>
          </a:p>
        </p:txBody>
      </p:sp>
      <p:sp>
        <p:nvSpPr>
          <p:cNvPr id="54290" name="Line 16"/>
          <p:cNvSpPr>
            <a:spLocks noChangeShapeType="1"/>
          </p:cNvSpPr>
          <p:nvPr/>
        </p:nvSpPr>
        <p:spPr bwMode="auto">
          <a:xfrm>
            <a:off x="2743200" y="51816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1" name="Text Box 17"/>
          <p:cNvSpPr txBox="1">
            <a:spLocks noChangeArrowheads="1"/>
          </p:cNvSpPr>
          <p:nvPr/>
        </p:nvSpPr>
        <p:spPr bwMode="auto">
          <a:xfrm>
            <a:off x="2117725" y="5603875"/>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V</a:t>
            </a:r>
            <a:r>
              <a:rPr kumimoji="1" lang="en-US" altLang="zh-TW" baseline="-25000"/>
              <a:t>0</a:t>
            </a:r>
            <a:endParaRPr kumimoji="1" lang="en-US" altLang="zh-TW"/>
          </a:p>
        </p:txBody>
      </p:sp>
      <p:sp>
        <p:nvSpPr>
          <p:cNvPr id="54292" name="Text Box 18"/>
          <p:cNvSpPr txBox="1">
            <a:spLocks noChangeArrowheads="1"/>
          </p:cNvSpPr>
          <p:nvPr/>
        </p:nvSpPr>
        <p:spPr bwMode="auto">
          <a:xfrm>
            <a:off x="6308725" y="5749925"/>
            <a:ext cx="2125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lang="en-US" altLang="zh-TW"/>
              <a:t>At </a:t>
            </a:r>
            <a:r>
              <a:rPr lang="en-US" altLang="zh-TW">
                <a:sym typeface="Symbol" pitchFamily="18" charset="2"/>
              </a:rPr>
              <a:t>x= </a:t>
            </a:r>
            <a:r>
              <a:rPr lang="zh-TW" altLang="en-US">
                <a:sym typeface="Symbol" pitchFamily="18" charset="2"/>
              </a:rPr>
              <a:t>,</a:t>
            </a:r>
            <a:r>
              <a:rPr lang="en-US" altLang="zh-TW"/>
              <a:t> V</a:t>
            </a:r>
            <a:r>
              <a:rPr lang="en-US" altLang="zh-TW" baseline="-25000"/>
              <a:t> </a:t>
            </a:r>
            <a:r>
              <a:rPr lang="zh-TW" altLang="en-US" baseline="-25000">
                <a:sym typeface="Symbol" pitchFamily="18" charset="2"/>
              </a:rPr>
              <a:t> </a:t>
            </a:r>
            <a:r>
              <a:rPr lang="en-US" altLang="zh-TW"/>
              <a:t>=0</a:t>
            </a:r>
            <a:endParaRPr lang="zh-TW"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55299"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D77D7C94-2698-4300-84D4-888559F79B5A}" type="slidenum">
              <a:rPr lang="zh-TW" altLang="en-US" sz="1400">
                <a:solidFill>
                  <a:schemeClr val="bg2"/>
                </a:solidFill>
              </a:rPr>
              <a:pPr/>
              <a:t>59</a:t>
            </a:fld>
            <a:endParaRPr lang="en-US" altLang="zh-TW" sz="1400">
              <a:solidFill>
                <a:schemeClr val="bg2"/>
              </a:solidFill>
            </a:endParaRPr>
          </a:p>
        </p:txBody>
      </p:sp>
      <p:sp>
        <p:nvSpPr>
          <p:cNvPr id="55300" name="Rectangle 2"/>
          <p:cNvSpPr>
            <a:spLocks noGrp="1" noChangeArrowheads="1"/>
          </p:cNvSpPr>
          <p:nvPr>
            <p:ph type="title"/>
          </p:nvPr>
        </p:nvSpPr>
        <p:spPr>
          <a:xfrm>
            <a:off x="762000" y="914400"/>
            <a:ext cx="7772400" cy="838200"/>
          </a:xfrm>
        </p:spPr>
        <p:txBody>
          <a:bodyPr/>
          <a:lstStyle/>
          <a:p>
            <a:r>
              <a:rPr lang="en-US" altLang="zh-TW" smtClean="0"/>
              <a:t>Infinite transmission line:</a:t>
            </a:r>
            <a:br>
              <a:rPr lang="en-US" altLang="zh-TW" smtClean="0"/>
            </a:br>
            <a:r>
              <a:rPr lang="en-US" altLang="zh-TW" smtClean="0"/>
              <a:t>characteristic impedance= Z</a:t>
            </a:r>
            <a:r>
              <a:rPr lang="en-US" altLang="zh-TW" baseline="-25000" smtClean="0"/>
              <a:t>0</a:t>
            </a:r>
            <a:endParaRPr lang="en-US" altLang="zh-TW" smtClean="0"/>
          </a:p>
        </p:txBody>
      </p:sp>
      <p:sp>
        <p:nvSpPr>
          <p:cNvPr id="55301" name="Rectangle 3"/>
          <p:cNvSpPr>
            <a:spLocks noGrp="1" noChangeArrowheads="1"/>
          </p:cNvSpPr>
          <p:nvPr>
            <p:ph type="body" idx="1"/>
          </p:nvPr>
        </p:nvSpPr>
        <p:spPr/>
        <p:txBody>
          <a:bodyPr/>
          <a:lstStyle/>
          <a:p>
            <a:r>
              <a:rPr lang="en-US" altLang="zh-TW" smtClean="0"/>
              <a:t>V</a:t>
            </a:r>
            <a:r>
              <a:rPr lang="en-US" altLang="zh-TW" baseline="-25000" smtClean="0"/>
              <a:t>s</a:t>
            </a:r>
            <a:r>
              <a:rPr lang="en-US" altLang="zh-TW" smtClean="0"/>
              <a:t> is driving an infinite length trans. line</a:t>
            </a:r>
          </a:p>
          <a:p>
            <a:r>
              <a:rPr lang="en-US" altLang="zh-TW" smtClean="0"/>
              <a:t>At source position X=0,V=Vs=Ae</a:t>
            </a:r>
            <a:r>
              <a:rPr lang="en-US" altLang="zh-TW" baseline="30000" smtClean="0"/>
              <a:t>0</a:t>
            </a:r>
            <a:r>
              <a:rPr lang="en-US" altLang="zh-TW" smtClean="0"/>
              <a:t>+Be</a:t>
            </a:r>
            <a:r>
              <a:rPr lang="en-US" altLang="zh-TW" baseline="30000" smtClean="0"/>
              <a:t>0</a:t>
            </a:r>
            <a:endParaRPr lang="en-US" altLang="zh-TW" smtClean="0"/>
          </a:p>
          <a:p>
            <a:r>
              <a:rPr lang="en-US" altLang="zh-TW" smtClean="0"/>
              <a:t>At X=infinity, V</a:t>
            </a:r>
            <a:r>
              <a:rPr lang="en-US" altLang="zh-TW" smtClean="0">
                <a:sym typeface="Wingdings" pitchFamily="2" charset="2"/>
              </a:rPr>
              <a:t></a:t>
            </a:r>
            <a:r>
              <a:rPr lang="en-US" altLang="zh-TW" smtClean="0"/>
              <a:t>0 voltage is completely attenuated. 0=Ae</a:t>
            </a:r>
            <a:r>
              <a:rPr lang="en-US" altLang="zh-TW" baseline="30000" smtClean="0"/>
              <a:t>-</a:t>
            </a:r>
            <a:r>
              <a:rPr lang="en-US" altLang="zh-TW" baseline="30000" smtClean="0">
                <a:sym typeface="Symbol" pitchFamily="18" charset="2"/>
              </a:rPr>
              <a:t></a:t>
            </a:r>
            <a:r>
              <a:rPr lang="en-US" altLang="zh-TW" baseline="30000" smtClean="0"/>
              <a:t>x</a:t>
            </a:r>
            <a:r>
              <a:rPr lang="en-US" altLang="zh-TW" smtClean="0"/>
              <a:t>+Be </a:t>
            </a:r>
            <a:r>
              <a:rPr lang="en-US" altLang="zh-TW" baseline="30000" smtClean="0"/>
              <a:t>+</a:t>
            </a:r>
            <a:r>
              <a:rPr lang="en-US" altLang="zh-TW" baseline="30000" smtClean="0">
                <a:sym typeface="Symbol" pitchFamily="18" charset="2"/>
              </a:rPr>
              <a:t></a:t>
            </a:r>
            <a:r>
              <a:rPr lang="en-US" altLang="zh-TW" baseline="30000" smtClean="0"/>
              <a:t>x</a:t>
            </a:r>
            <a:r>
              <a:rPr lang="en-US" altLang="zh-TW" smtClean="0"/>
              <a:t>, </a:t>
            </a:r>
          </a:p>
          <a:p>
            <a:r>
              <a:rPr lang="en-US" altLang="zh-TW" smtClean="0"/>
              <a:t>The only solution is B=0, A=V</a:t>
            </a:r>
            <a:r>
              <a:rPr lang="en-US" altLang="zh-TW" baseline="-25000" smtClean="0"/>
              <a:t>s</a:t>
            </a:r>
            <a:r>
              <a:rPr lang="en-US" altLang="zh-TW" sz="2800" smtClean="0"/>
              <a:t>(no reflection)</a:t>
            </a:r>
          </a:p>
          <a:p>
            <a:r>
              <a:rPr lang="en-US" altLang="zh-TW" smtClean="0"/>
              <a:t> Hence V=V</a:t>
            </a:r>
            <a:r>
              <a:rPr lang="en-US" altLang="zh-TW" baseline="-25000" smtClean="0"/>
              <a:t>s</a:t>
            </a:r>
            <a:r>
              <a:rPr lang="en-US" altLang="zh-TW" smtClean="0"/>
              <a:t>e</a:t>
            </a:r>
            <a:r>
              <a:rPr lang="en-US" altLang="zh-TW" baseline="30000" smtClean="0"/>
              <a:t>-</a:t>
            </a:r>
            <a:r>
              <a:rPr lang="en-US" altLang="zh-TW" baseline="30000" smtClean="0">
                <a:sym typeface="Symbol" pitchFamily="18" charset="2"/>
              </a:rPr>
              <a:t></a:t>
            </a:r>
            <a:r>
              <a:rPr lang="en-US" altLang="zh-TW" baseline="30000" smtClean="0"/>
              <a:t>x  </a:t>
            </a:r>
            <a:r>
              <a:rPr lang="en-US" altLang="zh-TW" smtClean="0"/>
              <a:t>, I= (V</a:t>
            </a:r>
            <a:r>
              <a:rPr lang="en-US" altLang="zh-TW" baseline="-25000" smtClean="0"/>
              <a:t>s</a:t>
            </a:r>
            <a:r>
              <a:rPr lang="en-US" altLang="zh-TW" smtClean="0"/>
              <a:t>/Z</a:t>
            </a:r>
            <a:r>
              <a:rPr lang="en-US" altLang="zh-TW" baseline="-25000" smtClean="0"/>
              <a:t>0</a:t>
            </a:r>
            <a:r>
              <a:rPr lang="en-US" altLang="zh-TW" smtClean="0"/>
              <a:t>)e</a:t>
            </a:r>
            <a:r>
              <a:rPr lang="en-US" altLang="zh-TW" baseline="30000" smtClean="0"/>
              <a:t>-</a:t>
            </a:r>
            <a:r>
              <a:rPr lang="en-US" altLang="zh-TW" baseline="30000" smtClean="0">
                <a:sym typeface="Symbol" pitchFamily="18" charset="2"/>
              </a:rPr>
              <a:t></a:t>
            </a:r>
            <a:r>
              <a:rPr lang="en-US" altLang="zh-TW" baseline="30000" smtClean="0"/>
              <a:t>x, </a:t>
            </a:r>
          </a:p>
          <a:p>
            <a:r>
              <a:rPr lang="en-US" altLang="zh-TW" smtClean="0"/>
              <a:t>V/I=</a:t>
            </a:r>
            <a:r>
              <a:rPr lang="en-US" altLang="zh-TW" baseline="30000" smtClean="0"/>
              <a:t> </a:t>
            </a:r>
            <a:r>
              <a:rPr lang="en-US" altLang="zh-TW" smtClean="0"/>
              <a:t>V</a:t>
            </a:r>
            <a:r>
              <a:rPr lang="en-US" altLang="zh-TW" baseline="-25000" smtClean="0"/>
              <a:t>s</a:t>
            </a:r>
            <a:r>
              <a:rPr lang="en-US" altLang="zh-TW" smtClean="0"/>
              <a:t>e</a:t>
            </a:r>
            <a:r>
              <a:rPr lang="en-US" altLang="zh-TW" baseline="30000" smtClean="0"/>
              <a:t>-</a:t>
            </a:r>
            <a:r>
              <a:rPr lang="en-US" altLang="zh-TW" baseline="30000" smtClean="0">
                <a:sym typeface="Symbol" pitchFamily="18" charset="2"/>
              </a:rPr>
              <a:t></a:t>
            </a:r>
            <a:r>
              <a:rPr lang="en-US" altLang="zh-TW" baseline="30000" smtClean="0"/>
              <a:t>x </a:t>
            </a:r>
            <a:r>
              <a:rPr lang="en-US" altLang="zh-TW" smtClean="0"/>
              <a:t>/</a:t>
            </a:r>
            <a:r>
              <a:rPr lang="en-US" altLang="zh-TW" baseline="30000" smtClean="0"/>
              <a:t> </a:t>
            </a:r>
            <a:r>
              <a:rPr lang="en-US" altLang="zh-TW" smtClean="0"/>
              <a:t>(V</a:t>
            </a:r>
            <a:r>
              <a:rPr lang="en-US" altLang="zh-TW" baseline="-25000" smtClean="0"/>
              <a:t>s</a:t>
            </a:r>
            <a:r>
              <a:rPr lang="en-US" altLang="zh-TW" smtClean="0"/>
              <a:t>/Z</a:t>
            </a:r>
            <a:r>
              <a:rPr lang="en-US" altLang="zh-TW" baseline="-25000" smtClean="0"/>
              <a:t>0</a:t>
            </a:r>
            <a:r>
              <a:rPr lang="en-US" altLang="zh-TW" smtClean="0"/>
              <a:t>)e</a:t>
            </a:r>
            <a:r>
              <a:rPr lang="en-US" altLang="zh-TW" baseline="30000" smtClean="0"/>
              <a:t>-</a:t>
            </a:r>
            <a:r>
              <a:rPr lang="en-US" altLang="zh-TW" baseline="30000" smtClean="0">
                <a:sym typeface="Symbol" pitchFamily="18" charset="2"/>
              </a:rPr>
              <a:t></a:t>
            </a:r>
            <a:r>
              <a:rPr lang="en-US" altLang="zh-TW" smtClean="0"/>
              <a:t>x = Z</a:t>
            </a:r>
            <a:r>
              <a:rPr lang="en-US" altLang="zh-TW" baseline="-25000" smtClean="0"/>
              <a:t>0</a:t>
            </a:r>
            <a:r>
              <a:rPr lang="en-US" altLang="zh-TW" smtClean="0"/>
              <a:t>=characteristic impedance (a constant)</a:t>
            </a:r>
          </a:p>
        </p:txBody>
      </p:sp>
      <p:sp>
        <p:nvSpPr>
          <p:cNvPr id="55302" name="Rectangle 4"/>
          <p:cNvSpPr>
            <a:spLocks noChangeArrowheads="1"/>
          </p:cNvSpPr>
          <p:nvPr/>
        </p:nvSpPr>
        <p:spPr bwMode="auto">
          <a:xfrm>
            <a:off x="2209800" y="4800600"/>
            <a:ext cx="44196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Demo</a:t>
            </a:r>
          </a:p>
        </p:txBody>
      </p:sp>
      <p:sp>
        <p:nvSpPr>
          <p:cNvPr id="8195" name="Content Placeholder 2"/>
          <p:cNvSpPr>
            <a:spLocks noGrp="1"/>
          </p:cNvSpPr>
          <p:nvPr>
            <p:ph idx="1"/>
          </p:nvPr>
        </p:nvSpPr>
        <p:spPr>
          <a:xfrm>
            <a:off x="685800" y="1962150"/>
            <a:ext cx="7772400" cy="4114800"/>
          </a:xfrm>
        </p:spPr>
        <p:txBody>
          <a:bodyPr/>
          <a:lstStyle/>
          <a:p>
            <a:r>
              <a:rPr lang="en-US" altLang="en-US" sz="1800" dirty="0" smtClean="0">
                <a:hlinkClick r:id="rId2"/>
              </a:rPr>
              <a:t>http://youtu.be/ezGrGXSV3-s</a:t>
            </a:r>
            <a:endParaRPr lang="en-US" altLang="en-US" sz="1800" dirty="0" smtClean="0"/>
          </a:p>
          <a:p>
            <a:endParaRPr lang="en-US" altLang="en-US" sz="1800" dirty="0" smtClean="0"/>
          </a:p>
        </p:txBody>
      </p:sp>
      <p:sp>
        <p:nvSpPr>
          <p:cNvPr id="8196" name="Footer Placeholder 3"/>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8197" name="Slide Number Placeholder 4"/>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E4B774C2-C641-44B8-BEF3-A19048EF4C9B}" type="slidenum">
              <a:rPr lang="zh-TW" altLang="en-US" sz="1400">
                <a:solidFill>
                  <a:schemeClr val="bg2"/>
                </a:solidFill>
              </a:rPr>
              <a:pPr/>
              <a:t>6</a:t>
            </a:fld>
            <a:endParaRPr lang="en-US" altLang="zh-TW" sz="1400">
              <a:solidFill>
                <a:schemeClr val="bg2"/>
              </a:solidFill>
            </a:endParaRPr>
          </a:p>
        </p:txBody>
      </p:sp>
      <p:pic>
        <p:nvPicPr>
          <p:cNvPr id="8198" name="Picture 2" descr="B:\0khw_videos\_video_khw_teach\121126_transmission_lines\DSC_00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66763"/>
            <a:ext cx="307022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5"/>
          <p:cNvSpPr txBox="1">
            <a:spLocks noChangeArrowheads="1"/>
          </p:cNvSpPr>
          <p:nvPr/>
        </p:nvSpPr>
        <p:spPr bwMode="auto">
          <a:xfrm>
            <a:off x="5867400" y="304800"/>
            <a:ext cx="2335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en-US"/>
              <a:t>The testing board</a:t>
            </a:r>
          </a:p>
        </p:txBody>
      </p:sp>
      <p:sp>
        <p:nvSpPr>
          <p:cNvPr id="8200" name="TextBox 6"/>
          <p:cNvSpPr txBox="1">
            <a:spLocks noChangeArrowheads="1"/>
          </p:cNvSpPr>
          <p:nvPr/>
        </p:nvSpPr>
        <p:spPr bwMode="auto">
          <a:xfrm>
            <a:off x="5405438" y="2438400"/>
            <a:ext cx="1038225" cy="4619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en-US"/>
              <a:t>Source</a:t>
            </a:r>
          </a:p>
        </p:txBody>
      </p:sp>
      <p:sp>
        <p:nvSpPr>
          <p:cNvPr id="8201" name="TextBox 8"/>
          <p:cNvSpPr txBox="1">
            <a:spLocks noChangeArrowheads="1"/>
          </p:cNvSpPr>
          <p:nvPr/>
        </p:nvSpPr>
        <p:spPr bwMode="auto">
          <a:xfrm>
            <a:off x="7386638" y="2514600"/>
            <a:ext cx="815975" cy="4619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en-US"/>
              <a:t>Load</a:t>
            </a:r>
          </a:p>
        </p:txBody>
      </p:sp>
      <p:pic>
        <p:nvPicPr>
          <p:cNvPr id="8202" name="Picture 3">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913" y="3146425"/>
            <a:ext cx="23812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4">
            <a:hlinkClick r:id="rId2"/>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209925"/>
            <a:ext cx="25431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4" name="Line 10"/>
          <p:cNvSpPr>
            <a:spLocks noChangeShapeType="1"/>
          </p:cNvSpPr>
          <p:nvPr/>
        </p:nvSpPr>
        <p:spPr bwMode="auto">
          <a:xfrm>
            <a:off x="1833563" y="5597525"/>
            <a:ext cx="5943600"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Freeform 11"/>
          <p:cNvSpPr>
            <a:spLocks/>
          </p:cNvSpPr>
          <p:nvPr/>
        </p:nvSpPr>
        <p:spPr bwMode="auto">
          <a:xfrm>
            <a:off x="7777163" y="5597525"/>
            <a:ext cx="381000" cy="914400"/>
          </a:xfrm>
          <a:custGeom>
            <a:avLst/>
            <a:gdLst>
              <a:gd name="T0" fmla="*/ 0 w 240"/>
              <a:gd name="T1" fmla="*/ 0 h 432"/>
              <a:gd name="T2" fmla="*/ 2147483647 w 240"/>
              <a:gd name="T3" fmla="*/ 0 h 432"/>
              <a:gd name="T4" fmla="*/ 2147483647 w 240"/>
              <a:gd name="T5" fmla="*/ 2147483647 h 432"/>
              <a:gd name="T6" fmla="*/ 2147483647 w 240"/>
              <a:gd name="T7" fmla="*/ 2147483647 h 432"/>
              <a:gd name="T8" fmla="*/ 2147483647 w 240"/>
              <a:gd name="T9" fmla="*/ 2147483647 h 432"/>
              <a:gd name="T10" fmla="*/ 2147483647 w 240"/>
              <a:gd name="T11" fmla="*/ 2147483647 h 432"/>
              <a:gd name="T12" fmla="*/ 2147483647 w 240"/>
              <a:gd name="T13" fmla="*/ 2147483647 h 432"/>
              <a:gd name="T14" fmla="*/ 2147483647 w 240"/>
              <a:gd name="T15" fmla="*/ 2147483647 h 432"/>
              <a:gd name="T16" fmla="*/ 2147483647 w 240"/>
              <a:gd name="T17" fmla="*/ 2147483647 h 432"/>
              <a:gd name="T18" fmla="*/ 2147483647 w 240"/>
              <a:gd name="T19" fmla="*/ 2147483647 h 4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0" h="432">
                <a:moveTo>
                  <a:pt x="0" y="0"/>
                </a:moveTo>
                <a:lnTo>
                  <a:pt x="144" y="0"/>
                </a:lnTo>
                <a:lnTo>
                  <a:pt x="144" y="96"/>
                </a:lnTo>
                <a:lnTo>
                  <a:pt x="240" y="144"/>
                </a:lnTo>
                <a:lnTo>
                  <a:pt x="48" y="192"/>
                </a:lnTo>
                <a:lnTo>
                  <a:pt x="240" y="240"/>
                </a:lnTo>
                <a:lnTo>
                  <a:pt x="48" y="288"/>
                </a:lnTo>
                <a:lnTo>
                  <a:pt x="240" y="336"/>
                </a:lnTo>
                <a:lnTo>
                  <a:pt x="144" y="336"/>
                </a:lnTo>
                <a:lnTo>
                  <a:pt x="144" y="432"/>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6" name="Freeform 12"/>
          <p:cNvSpPr>
            <a:spLocks/>
          </p:cNvSpPr>
          <p:nvPr/>
        </p:nvSpPr>
        <p:spPr bwMode="auto">
          <a:xfrm>
            <a:off x="842963" y="5368925"/>
            <a:ext cx="990600" cy="457200"/>
          </a:xfrm>
          <a:custGeom>
            <a:avLst/>
            <a:gdLst>
              <a:gd name="T0" fmla="*/ 2147483647 w 624"/>
              <a:gd name="T1" fmla="*/ 2147483647 h 288"/>
              <a:gd name="T2" fmla="*/ 2147483647 w 624"/>
              <a:gd name="T3" fmla="*/ 2147483647 h 288"/>
              <a:gd name="T4" fmla="*/ 2147483647 w 624"/>
              <a:gd name="T5" fmla="*/ 2147483647 h 288"/>
              <a:gd name="T6" fmla="*/ 2147483647 w 624"/>
              <a:gd name="T7" fmla="*/ 2147483647 h 288"/>
              <a:gd name="T8" fmla="*/ 2147483647 w 624"/>
              <a:gd name="T9" fmla="*/ 0 h 288"/>
              <a:gd name="T10" fmla="*/ 2147483647 w 624"/>
              <a:gd name="T11" fmla="*/ 2147483647 h 288"/>
              <a:gd name="T12" fmla="*/ 2147483647 w 624"/>
              <a:gd name="T13" fmla="*/ 2147483647 h 288"/>
              <a:gd name="T14" fmla="*/ 0 w 624"/>
              <a:gd name="T15" fmla="*/ 2147483647 h 288"/>
              <a:gd name="T16" fmla="*/ 0 w 624"/>
              <a:gd name="T17" fmla="*/ 2147483647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4" h="288">
                <a:moveTo>
                  <a:pt x="624" y="144"/>
                </a:moveTo>
                <a:lnTo>
                  <a:pt x="384" y="144"/>
                </a:lnTo>
                <a:lnTo>
                  <a:pt x="336" y="48"/>
                </a:lnTo>
                <a:lnTo>
                  <a:pt x="240" y="192"/>
                </a:lnTo>
                <a:lnTo>
                  <a:pt x="192" y="0"/>
                </a:lnTo>
                <a:lnTo>
                  <a:pt x="96" y="192"/>
                </a:lnTo>
                <a:lnTo>
                  <a:pt x="48" y="48"/>
                </a:lnTo>
                <a:lnTo>
                  <a:pt x="0" y="144"/>
                </a:lnTo>
                <a:lnTo>
                  <a:pt x="0" y="28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7" name="Oval 13"/>
          <p:cNvSpPr>
            <a:spLocks noChangeArrowheads="1"/>
          </p:cNvSpPr>
          <p:nvPr/>
        </p:nvSpPr>
        <p:spPr bwMode="auto">
          <a:xfrm>
            <a:off x="538163" y="5826125"/>
            <a:ext cx="5334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
        <p:nvSpPr>
          <p:cNvPr id="8208" name="Line 14"/>
          <p:cNvSpPr>
            <a:spLocks noChangeShapeType="1"/>
          </p:cNvSpPr>
          <p:nvPr/>
        </p:nvSpPr>
        <p:spPr bwMode="auto">
          <a:xfrm>
            <a:off x="842963" y="6130925"/>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9" name="Text Box 17"/>
          <p:cNvSpPr txBox="1">
            <a:spLocks noChangeArrowheads="1"/>
          </p:cNvSpPr>
          <p:nvPr/>
        </p:nvSpPr>
        <p:spPr bwMode="auto">
          <a:xfrm>
            <a:off x="2133600" y="5029200"/>
            <a:ext cx="39052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Long transmission line (50 </a:t>
            </a:r>
            <a:r>
              <a:rPr lang="en-US" altLang="en-US">
                <a:sym typeface="Symbol" pitchFamily="18" charset="2"/>
              </a:rPr>
              <a:t>)</a:t>
            </a:r>
            <a:endParaRPr lang="en-US" altLang="en-US"/>
          </a:p>
          <a:p>
            <a:pPr eaLnBrk="1" hangingPunct="1"/>
            <a:endParaRPr kumimoji="1" lang="en-US" altLang="zh-TW"/>
          </a:p>
        </p:txBody>
      </p:sp>
      <p:sp>
        <p:nvSpPr>
          <p:cNvPr id="8210" name="Freeform 18"/>
          <p:cNvSpPr>
            <a:spLocks/>
          </p:cNvSpPr>
          <p:nvPr/>
        </p:nvSpPr>
        <p:spPr bwMode="auto">
          <a:xfrm>
            <a:off x="614363" y="5902325"/>
            <a:ext cx="304800" cy="152400"/>
          </a:xfrm>
          <a:custGeom>
            <a:avLst/>
            <a:gdLst>
              <a:gd name="T0" fmla="*/ 0 w 192"/>
              <a:gd name="T1" fmla="*/ 2147483647 h 96"/>
              <a:gd name="T2" fmla="*/ 2147483647 w 192"/>
              <a:gd name="T3" fmla="*/ 2147483647 h 96"/>
              <a:gd name="T4" fmla="*/ 2147483647 w 192"/>
              <a:gd name="T5" fmla="*/ 0 h 96"/>
              <a:gd name="T6" fmla="*/ 2147483647 w 192"/>
              <a:gd name="T7" fmla="*/ 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96">
                <a:moveTo>
                  <a:pt x="0" y="96"/>
                </a:moveTo>
                <a:lnTo>
                  <a:pt x="96" y="96"/>
                </a:lnTo>
                <a:lnTo>
                  <a:pt x="96" y="0"/>
                </a:lnTo>
                <a:lnTo>
                  <a:pt x="192" y="0"/>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1" name="TextBox 7"/>
          <p:cNvSpPr txBox="1">
            <a:spLocks noChangeArrowheads="1"/>
          </p:cNvSpPr>
          <p:nvPr/>
        </p:nvSpPr>
        <p:spPr bwMode="auto">
          <a:xfrm>
            <a:off x="76200" y="5978525"/>
            <a:ext cx="1039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en-US"/>
              <a:t>Source</a:t>
            </a:r>
          </a:p>
        </p:txBody>
      </p:sp>
      <p:cxnSp>
        <p:nvCxnSpPr>
          <p:cNvPr id="8212" name="Straight Arrow Connector 10"/>
          <p:cNvCxnSpPr>
            <a:cxnSpLocks noChangeShapeType="1"/>
          </p:cNvCxnSpPr>
          <p:nvPr/>
        </p:nvCxnSpPr>
        <p:spPr bwMode="auto">
          <a:xfrm flipV="1">
            <a:off x="152400" y="3810000"/>
            <a:ext cx="609600" cy="2168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13" name="TextBox 18"/>
          <p:cNvSpPr txBox="1">
            <a:spLocks noChangeArrowheads="1"/>
          </p:cNvSpPr>
          <p:nvPr/>
        </p:nvSpPr>
        <p:spPr bwMode="auto">
          <a:xfrm>
            <a:off x="8194675" y="5121275"/>
            <a:ext cx="968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en-US" sz="1800"/>
              <a:t>Load </a:t>
            </a:r>
          </a:p>
          <a:p>
            <a:r>
              <a:rPr lang="en-US" altLang="en-US" sz="1800"/>
              <a:t>R=50 </a:t>
            </a:r>
            <a:r>
              <a:rPr lang="en-US" altLang="en-US" sz="1800">
                <a:sym typeface="Symbol" pitchFamily="18" charset="2"/>
              </a:rPr>
              <a:t></a:t>
            </a:r>
            <a:endParaRPr lang="en-US" altLang="en-US" sz="1800"/>
          </a:p>
        </p:txBody>
      </p:sp>
      <p:cxnSp>
        <p:nvCxnSpPr>
          <p:cNvPr id="8214" name="Straight Arrow Connector 24"/>
          <p:cNvCxnSpPr>
            <a:cxnSpLocks noChangeShapeType="1"/>
          </p:cNvCxnSpPr>
          <p:nvPr/>
        </p:nvCxnSpPr>
        <p:spPr bwMode="auto">
          <a:xfrm flipH="1" flipV="1">
            <a:off x="3284538" y="4494213"/>
            <a:ext cx="4792662" cy="949325"/>
          </a:xfrm>
          <a:prstGeom prst="straightConnector1">
            <a:avLst/>
          </a:prstGeom>
          <a:noFill/>
          <a:ln w="31750" algn="ctr">
            <a:solidFill>
              <a:schemeClr val="tx1"/>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Straight Arrow Connector 27"/>
          <p:cNvCxnSpPr>
            <a:cxnSpLocks noChangeShapeType="1"/>
          </p:cNvCxnSpPr>
          <p:nvPr/>
        </p:nvCxnSpPr>
        <p:spPr bwMode="auto">
          <a:xfrm flipH="1" flipV="1">
            <a:off x="6411913" y="4494213"/>
            <a:ext cx="1665287" cy="949325"/>
          </a:xfrm>
          <a:prstGeom prst="straightConnector1">
            <a:avLst/>
          </a:prstGeom>
          <a:noFill/>
          <a:ln w="31750" algn="ctr">
            <a:solidFill>
              <a:srgbClr val="FF0000"/>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16" name="TextBox 25"/>
          <p:cNvSpPr txBox="1">
            <a:spLocks noChangeArrowheads="1"/>
          </p:cNvSpPr>
          <p:nvPr/>
        </p:nvSpPr>
        <p:spPr bwMode="auto">
          <a:xfrm>
            <a:off x="7797800" y="3605213"/>
            <a:ext cx="1346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en-US" sz="2000"/>
              <a:t>When R=50 </a:t>
            </a:r>
            <a:r>
              <a:rPr lang="en-US" altLang="en-US" sz="2000">
                <a:sym typeface="Symbol" pitchFamily="18" charset="2"/>
              </a:rPr>
              <a:t></a:t>
            </a:r>
          </a:p>
          <a:p>
            <a:r>
              <a:rPr lang="en-US" altLang="en-US" sz="2000">
                <a:sym typeface="Symbol" pitchFamily="18" charset="2"/>
              </a:rPr>
              <a:t>(Matched load)</a:t>
            </a:r>
            <a:endParaRPr lang="en-US" altLang="en-US" sz="2000"/>
          </a:p>
        </p:txBody>
      </p:sp>
      <p:sp>
        <p:nvSpPr>
          <p:cNvPr id="8217" name="TextBox 30"/>
          <p:cNvSpPr txBox="1">
            <a:spLocks noChangeArrowheads="1"/>
          </p:cNvSpPr>
          <p:nvPr/>
        </p:nvSpPr>
        <p:spPr bwMode="auto">
          <a:xfrm>
            <a:off x="3505200" y="4289425"/>
            <a:ext cx="1854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en-US"/>
              <a:t>When R=∞ (open circuit)</a:t>
            </a:r>
          </a:p>
        </p:txBody>
      </p:sp>
      <p:sp>
        <p:nvSpPr>
          <p:cNvPr id="8218" name="TextBox 34"/>
          <p:cNvSpPr txBox="1">
            <a:spLocks noChangeArrowheads="1"/>
          </p:cNvSpPr>
          <p:nvPr/>
        </p:nvSpPr>
        <p:spPr bwMode="auto">
          <a:xfrm>
            <a:off x="3657600" y="2351088"/>
            <a:ext cx="1147763" cy="15700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en-US"/>
              <a:t>Source</a:t>
            </a:r>
          </a:p>
          <a:p>
            <a:r>
              <a:rPr lang="en-US" altLang="en-US"/>
              <a:t>32MHz square wave</a:t>
            </a:r>
          </a:p>
        </p:txBody>
      </p:sp>
      <p:cxnSp>
        <p:nvCxnSpPr>
          <p:cNvPr id="8219" name="Straight Arrow Connector 32"/>
          <p:cNvCxnSpPr>
            <a:cxnSpLocks noChangeShapeType="1"/>
            <a:stCxn id="8218" idx="1"/>
          </p:cNvCxnSpPr>
          <p:nvPr/>
        </p:nvCxnSpPr>
        <p:spPr bwMode="auto">
          <a:xfrm flipH="1">
            <a:off x="3414713" y="3135313"/>
            <a:ext cx="242887" cy="5984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0" name="Straight Arrow Connector 37"/>
          <p:cNvCxnSpPr>
            <a:cxnSpLocks noChangeShapeType="1"/>
          </p:cNvCxnSpPr>
          <p:nvPr/>
        </p:nvCxnSpPr>
        <p:spPr bwMode="auto">
          <a:xfrm>
            <a:off x="4879975" y="3375025"/>
            <a:ext cx="377825" cy="3587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221"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5767388"/>
            <a:ext cx="66992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2"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0688" y="1676400"/>
            <a:ext cx="6699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223" name="Straight Arrow Connector 2"/>
          <p:cNvCxnSpPr>
            <a:cxnSpLocks noChangeShapeType="1"/>
            <a:stCxn id="8222" idx="1"/>
          </p:cNvCxnSpPr>
          <p:nvPr/>
        </p:nvCxnSpPr>
        <p:spPr bwMode="auto">
          <a:xfrm flipH="1">
            <a:off x="7620000" y="1919288"/>
            <a:ext cx="420688" cy="0"/>
          </a:xfrm>
          <a:prstGeom prst="straightConnector1">
            <a:avLst/>
          </a:prstGeom>
          <a:noFill/>
          <a:ln w="317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56323"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699A7332-9089-40E8-87CA-EDF8E7FAAF0F}" type="slidenum">
              <a:rPr lang="zh-TW" altLang="en-US" sz="1400">
                <a:solidFill>
                  <a:schemeClr val="bg2"/>
                </a:solidFill>
              </a:rPr>
              <a:pPr/>
              <a:t>60</a:t>
            </a:fld>
            <a:endParaRPr lang="en-US" altLang="zh-TW" sz="1400">
              <a:solidFill>
                <a:schemeClr val="bg2"/>
              </a:solidFill>
            </a:endParaRPr>
          </a:p>
        </p:txBody>
      </p:sp>
      <p:sp>
        <p:nvSpPr>
          <p:cNvPr id="56324" name="Rectangle 2"/>
          <p:cNvSpPr>
            <a:spLocks noGrp="1" noChangeArrowheads="1"/>
          </p:cNvSpPr>
          <p:nvPr>
            <p:ph type="title"/>
          </p:nvPr>
        </p:nvSpPr>
        <p:spPr/>
        <p:txBody>
          <a:bodyPr/>
          <a:lstStyle/>
          <a:p>
            <a:r>
              <a:rPr lang="zh-TW" altLang="zh-TW" sz="4000" smtClean="0"/>
              <a:t>(</a:t>
            </a:r>
            <a:r>
              <a:rPr lang="en-US" altLang="zh-TW" sz="4000" smtClean="0"/>
              <a:t>Case 2) Matched line (no reflection)</a:t>
            </a:r>
          </a:p>
        </p:txBody>
      </p:sp>
      <p:sp>
        <p:nvSpPr>
          <p:cNvPr id="56325" name="Rectangle 3"/>
          <p:cNvSpPr>
            <a:spLocks noGrp="1" noChangeArrowheads="1"/>
          </p:cNvSpPr>
          <p:nvPr>
            <p:ph type="body" idx="1"/>
          </p:nvPr>
        </p:nvSpPr>
        <p:spPr>
          <a:xfrm>
            <a:off x="685800" y="1600200"/>
            <a:ext cx="7772400" cy="4114800"/>
          </a:xfrm>
        </p:spPr>
        <p:txBody>
          <a:bodyPr/>
          <a:lstStyle/>
          <a:p>
            <a:r>
              <a:rPr lang="en-US" altLang="zh-TW" smtClean="0"/>
              <a:t>A finite length line with characteristic impedance  Z</a:t>
            </a:r>
            <a:r>
              <a:rPr lang="en-US" altLang="zh-TW" baseline="-25000" smtClean="0"/>
              <a:t>0  </a:t>
            </a:r>
            <a:r>
              <a:rPr lang="en-US" altLang="zh-TW" smtClean="0"/>
              <a:t>is connected to a load of Z</a:t>
            </a:r>
            <a:r>
              <a:rPr lang="en-US" altLang="zh-TW" baseline="-25000" smtClean="0"/>
              <a:t>0</a:t>
            </a:r>
            <a:r>
              <a:rPr lang="en-US" altLang="zh-TW" smtClean="0"/>
              <a:t>. It has the same property as an infinite transmission line (**no reflection)</a:t>
            </a:r>
          </a:p>
          <a:p>
            <a:endParaRPr lang="zh-TW" altLang="en-US" smtClean="0"/>
          </a:p>
        </p:txBody>
      </p:sp>
      <p:sp>
        <p:nvSpPr>
          <p:cNvPr id="56326" name="Line 4"/>
          <p:cNvSpPr>
            <a:spLocks noChangeShapeType="1"/>
          </p:cNvSpPr>
          <p:nvPr/>
        </p:nvSpPr>
        <p:spPr bwMode="auto">
          <a:xfrm>
            <a:off x="3276600" y="45720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Line 5"/>
          <p:cNvSpPr>
            <a:spLocks noChangeShapeType="1"/>
          </p:cNvSpPr>
          <p:nvPr/>
        </p:nvSpPr>
        <p:spPr bwMode="auto">
          <a:xfrm>
            <a:off x="3352800" y="57912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8" name="Line 6"/>
          <p:cNvSpPr>
            <a:spLocks noChangeShapeType="1"/>
          </p:cNvSpPr>
          <p:nvPr/>
        </p:nvSpPr>
        <p:spPr bwMode="auto">
          <a:xfrm>
            <a:off x="3276600" y="4495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9" name="Line 7"/>
          <p:cNvSpPr>
            <a:spLocks noChangeShapeType="1"/>
          </p:cNvSpPr>
          <p:nvPr/>
        </p:nvSpPr>
        <p:spPr bwMode="auto">
          <a:xfrm>
            <a:off x="2590800" y="52578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0" name="Text Box 8"/>
          <p:cNvSpPr txBox="1">
            <a:spLocks noChangeArrowheads="1"/>
          </p:cNvSpPr>
          <p:nvPr/>
        </p:nvSpPr>
        <p:spPr bwMode="auto">
          <a:xfrm>
            <a:off x="1219200" y="3886200"/>
            <a:ext cx="1677988"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Same as </a:t>
            </a:r>
          </a:p>
          <a:p>
            <a:pPr eaLnBrk="1" hangingPunct="1"/>
            <a:r>
              <a:rPr kumimoji="1" lang="en-US" altLang="zh-TW"/>
              <a:t>infinite line:</a:t>
            </a:r>
          </a:p>
          <a:p>
            <a:pPr eaLnBrk="1" hangingPunct="1"/>
            <a:r>
              <a:rPr kumimoji="1" lang="en-US" altLang="zh-TW"/>
              <a:t>Impedance </a:t>
            </a:r>
          </a:p>
          <a:p>
            <a:pPr eaLnBrk="1" hangingPunct="1"/>
            <a:r>
              <a:rPr kumimoji="1" lang="en-US" altLang="zh-TW"/>
              <a:t>looking </a:t>
            </a:r>
          </a:p>
          <a:p>
            <a:pPr eaLnBrk="1" hangingPunct="1"/>
            <a:r>
              <a:rPr kumimoji="1" lang="en-US" altLang="zh-TW"/>
              <a:t>from </a:t>
            </a:r>
          </a:p>
          <a:p>
            <a:pPr eaLnBrk="1" hangingPunct="1"/>
            <a:r>
              <a:rPr kumimoji="1" lang="en-US" altLang="zh-TW"/>
              <a:t>source=</a:t>
            </a:r>
          </a:p>
          <a:p>
            <a:pPr eaLnBrk="1" hangingPunct="1"/>
            <a:r>
              <a:rPr kumimoji="1" lang="en-US" altLang="zh-TW"/>
              <a:t>Z</a:t>
            </a:r>
            <a:r>
              <a:rPr kumimoji="1" lang="en-US" altLang="zh-TW" baseline="-25000"/>
              <a:t>0</a:t>
            </a:r>
            <a:endParaRPr kumimoji="1" lang="en-US" altLang="zh-TW"/>
          </a:p>
        </p:txBody>
      </p:sp>
      <p:sp>
        <p:nvSpPr>
          <p:cNvPr id="56331" name="Freeform 9"/>
          <p:cNvSpPr>
            <a:spLocks/>
          </p:cNvSpPr>
          <p:nvPr/>
        </p:nvSpPr>
        <p:spPr bwMode="auto">
          <a:xfrm>
            <a:off x="5181600" y="4572000"/>
            <a:ext cx="838200" cy="1219200"/>
          </a:xfrm>
          <a:custGeom>
            <a:avLst/>
            <a:gdLst>
              <a:gd name="T0" fmla="*/ 120967500 w 528"/>
              <a:gd name="T1" fmla="*/ 0 h 768"/>
              <a:gd name="T2" fmla="*/ 846772500 w 528"/>
              <a:gd name="T3" fmla="*/ 0 h 768"/>
              <a:gd name="T4" fmla="*/ 846772500 w 528"/>
              <a:gd name="T5" fmla="*/ 362902500 h 768"/>
              <a:gd name="T6" fmla="*/ 1209675000 w 528"/>
              <a:gd name="T7" fmla="*/ 604837500 h 768"/>
              <a:gd name="T8" fmla="*/ 483870000 w 528"/>
              <a:gd name="T9" fmla="*/ 725805000 h 768"/>
              <a:gd name="T10" fmla="*/ 1330642500 w 528"/>
              <a:gd name="T11" fmla="*/ 1088707500 h 768"/>
              <a:gd name="T12" fmla="*/ 483870000 w 528"/>
              <a:gd name="T13" fmla="*/ 1330642500 h 768"/>
              <a:gd name="T14" fmla="*/ 1209675000 w 528"/>
              <a:gd name="T15" fmla="*/ 1451610000 h 768"/>
              <a:gd name="T16" fmla="*/ 846772500 w 528"/>
              <a:gd name="T17" fmla="*/ 1572577500 h 768"/>
              <a:gd name="T18" fmla="*/ 846772500 w 528"/>
              <a:gd name="T19" fmla="*/ 1935480000 h 768"/>
              <a:gd name="T20" fmla="*/ 0 w 528"/>
              <a:gd name="T21" fmla="*/ 1935480000 h 7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8" h="768">
                <a:moveTo>
                  <a:pt x="48" y="0"/>
                </a:moveTo>
                <a:lnTo>
                  <a:pt x="336" y="0"/>
                </a:lnTo>
                <a:lnTo>
                  <a:pt x="336" y="144"/>
                </a:lnTo>
                <a:lnTo>
                  <a:pt x="480" y="240"/>
                </a:lnTo>
                <a:lnTo>
                  <a:pt x="192" y="288"/>
                </a:lnTo>
                <a:lnTo>
                  <a:pt x="528" y="432"/>
                </a:lnTo>
                <a:lnTo>
                  <a:pt x="192" y="528"/>
                </a:lnTo>
                <a:lnTo>
                  <a:pt x="480" y="576"/>
                </a:lnTo>
                <a:lnTo>
                  <a:pt x="336" y="624"/>
                </a:lnTo>
                <a:lnTo>
                  <a:pt x="336" y="768"/>
                </a:lnTo>
                <a:lnTo>
                  <a:pt x="0" y="76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2" name="Text Box 10"/>
          <p:cNvSpPr txBox="1">
            <a:spLocks noChangeArrowheads="1"/>
          </p:cNvSpPr>
          <p:nvPr/>
        </p:nvSpPr>
        <p:spPr bwMode="auto">
          <a:xfrm>
            <a:off x="6461125" y="4841875"/>
            <a:ext cx="471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Z</a:t>
            </a:r>
            <a:r>
              <a:rPr kumimoji="1" lang="en-US" altLang="zh-TW" baseline="-25000"/>
              <a:t>0</a:t>
            </a:r>
            <a:endParaRPr kumimoji="1" lang="en-US" altLang="zh-TW"/>
          </a:p>
        </p:txBody>
      </p:sp>
      <p:sp>
        <p:nvSpPr>
          <p:cNvPr id="56333" name="Line 11"/>
          <p:cNvSpPr>
            <a:spLocks noChangeShapeType="1"/>
          </p:cNvSpPr>
          <p:nvPr/>
        </p:nvSpPr>
        <p:spPr bwMode="auto">
          <a:xfrm>
            <a:off x="3352800" y="4191000"/>
            <a:ext cx="2286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4" name="Text Box 12"/>
          <p:cNvSpPr txBox="1">
            <a:spLocks noChangeArrowheads="1"/>
          </p:cNvSpPr>
          <p:nvPr/>
        </p:nvSpPr>
        <p:spPr bwMode="auto">
          <a:xfrm>
            <a:off x="3489325" y="3622675"/>
            <a:ext cx="1730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Finite length</a:t>
            </a:r>
          </a:p>
        </p:txBody>
      </p:sp>
      <p:sp>
        <p:nvSpPr>
          <p:cNvPr id="56335" name="Text Box 13"/>
          <p:cNvSpPr txBox="1">
            <a:spLocks noChangeArrowheads="1"/>
          </p:cNvSpPr>
          <p:nvPr/>
        </p:nvSpPr>
        <p:spPr bwMode="auto">
          <a:xfrm>
            <a:off x="5265738" y="3581400"/>
            <a:ext cx="3878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a:t>Characteristic impedance = Z</a:t>
            </a:r>
            <a:r>
              <a:rPr kumimoji="1" lang="en-US" altLang="zh-TW" baseline="-25000"/>
              <a:t>0</a:t>
            </a:r>
            <a:endParaRPr kumimoji="1" lang="en-US" altLang="zh-TW"/>
          </a:p>
        </p:txBody>
      </p:sp>
      <p:sp>
        <p:nvSpPr>
          <p:cNvPr id="56336" name="Line 14"/>
          <p:cNvSpPr>
            <a:spLocks noChangeShapeType="1"/>
          </p:cNvSpPr>
          <p:nvPr/>
        </p:nvSpPr>
        <p:spPr bwMode="auto">
          <a:xfrm flipH="1">
            <a:off x="5181600" y="3962400"/>
            <a:ext cx="457200" cy="609600"/>
          </a:xfrm>
          <a:prstGeom prst="line">
            <a:avLst/>
          </a:prstGeom>
          <a:noFill/>
          <a:ln w="127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7" name="Rectangle 15"/>
          <p:cNvSpPr>
            <a:spLocks noChangeArrowheads="1"/>
          </p:cNvSpPr>
          <p:nvPr/>
        </p:nvSpPr>
        <p:spPr bwMode="auto">
          <a:xfrm>
            <a:off x="5257800" y="4724400"/>
            <a:ext cx="18288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57347"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694B8C4C-3661-4085-BBDB-67E14607E011}" type="slidenum">
              <a:rPr lang="zh-TW" altLang="en-US" sz="1400">
                <a:solidFill>
                  <a:schemeClr val="bg2"/>
                </a:solidFill>
              </a:rPr>
              <a:pPr/>
              <a:t>61</a:t>
            </a:fld>
            <a:endParaRPr lang="en-US" altLang="zh-TW" sz="1400">
              <a:solidFill>
                <a:schemeClr val="bg2"/>
              </a:solidFill>
            </a:endParaRPr>
          </a:p>
        </p:txBody>
      </p:sp>
      <p:sp>
        <p:nvSpPr>
          <p:cNvPr id="57348" name="Rectangle 2"/>
          <p:cNvSpPr>
            <a:spLocks noGrp="1" noChangeArrowheads="1"/>
          </p:cNvSpPr>
          <p:nvPr>
            <p:ph type="title"/>
          </p:nvPr>
        </p:nvSpPr>
        <p:spPr/>
        <p:txBody>
          <a:bodyPr/>
          <a:lstStyle/>
          <a:p>
            <a:r>
              <a:rPr lang="en-US" altLang="zh-TW" sz="3600" smtClean="0"/>
              <a:t>Matched line, characteristic impedance= Z</a:t>
            </a:r>
            <a:r>
              <a:rPr lang="en-US" altLang="zh-TW" sz="3600" baseline="-25000" smtClean="0"/>
              <a:t>0 </a:t>
            </a:r>
            <a:r>
              <a:rPr lang="en-US" altLang="zh-TW" sz="3600" smtClean="0"/>
              <a:t>(Same as infinite line, no reflection)</a:t>
            </a:r>
            <a:r>
              <a:rPr lang="en-US" altLang="zh-TW" smtClean="0"/>
              <a:t> </a:t>
            </a:r>
          </a:p>
        </p:txBody>
      </p:sp>
      <p:sp>
        <p:nvSpPr>
          <p:cNvPr id="57349" name="Rectangle 3"/>
          <p:cNvSpPr>
            <a:spLocks noGrp="1" noChangeArrowheads="1"/>
          </p:cNvSpPr>
          <p:nvPr>
            <p:ph type="body" idx="1"/>
          </p:nvPr>
        </p:nvSpPr>
        <p:spPr>
          <a:xfrm>
            <a:off x="685800" y="1905000"/>
            <a:ext cx="7772400" cy="4114800"/>
          </a:xfrm>
        </p:spPr>
        <p:txBody>
          <a:bodyPr/>
          <a:lstStyle/>
          <a:p>
            <a:r>
              <a:rPr lang="en-US" altLang="zh-TW" sz="2800" smtClean="0"/>
              <a:t>Matched line</a:t>
            </a:r>
          </a:p>
          <a:p>
            <a:pPr lvl="1"/>
            <a:r>
              <a:rPr lang="en-US" altLang="zh-TW" sz="2400" smtClean="0"/>
              <a:t>Infinite line input impedance = Z</a:t>
            </a:r>
            <a:r>
              <a:rPr lang="en-US" altLang="zh-TW" sz="2400" baseline="-25000" smtClean="0"/>
              <a:t>0</a:t>
            </a:r>
            <a:endParaRPr lang="en-US" altLang="zh-TW" sz="2400" smtClean="0"/>
          </a:p>
          <a:p>
            <a:pPr lvl="1"/>
            <a:endParaRPr lang="en-US" altLang="zh-TW" sz="2400" smtClean="0"/>
          </a:p>
          <a:p>
            <a:pPr lvl="1"/>
            <a:endParaRPr lang="en-US" altLang="zh-TW" sz="2400" smtClean="0"/>
          </a:p>
          <a:p>
            <a:pPr lvl="1"/>
            <a:endParaRPr lang="en-US" altLang="zh-TW" sz="2400" smtClean="0"/>
          </a:p>
          <a:p>
            <a:pPr lvl="1"/>
            <a:endParaRPr lang="en-US" altLang="zh-TW" sz="2400" smtClean="0"/>
          </a:p>
          <a:p>
            <a:pPr lvl="1"/>
            <a:r>
              <a:rPr lang="en-US" altLang="zh-TW" sz="2400" smtClean="0"/>
              <a:t>A finite length line terminated by Z</a:t>
            </a:r>
            <a:r>
              <a:rPr lang="en-US" altLang="zh-TW" sz="2400" baseline="-25000" smtClean="0"/>
              <a:t>0</a:t>
            </a:r>
            <a:r>
              <a:rPr lang="en-US" altLang="zh-TW" sz="2400" smtClean="0"/>
              <a:t> is matched line, it also has the same property as infinite lines. Therefore V=V</a:t>
            </a:r>
            <a:r>
              <a:rPr lang="en-US" altLang="zh-TW" sz="2400" baseline="-25000" smtClean="0"/>
              <a:t>s</a:t>
            </a:r>
            <a:r>
              <a:rPr lang="en-US" altLang="zh-TW" sz="2400" smtClean="0"/>
              <a:t>e</a:t>
            </a:r>
            <a:r>
              <a:rPr lang="en-US" altLang="zh-TW" sz="2400" baseline="30000" smtClean="0"/>
              <a:t>-</a:t>
            </a:r>
            <a:r>
              <a:rPr lang="en-US" altLang="zh-TW" sz="2400" baseline="30000" smtClean="0">
                <a:sym typeface="Symbol" pitchFamily="18" charset="2"/>
              </a:rPr>
              <a:t></a:t>
            </a:r>
            <a:r>
              <a:rPr lang="en-US" altLang="zh-TW" sz="2400" baseline="30000" smtClean="0"/>
              <a:t>x  </a:t>
            </a:r>
            <a:r>
              <a:rPr lang="en-US" altLang="zh-TW" sz="2400" smtClean="0"/>
              <a:t>, I= (V</a:t>
            </a:r>
            <a:r>
              <a:rPr lang="en-US" altLang="zh-TW" sz="2400" baseline="-25000" smtClean="0"/>
              <a:t>s</a:t>
            </a:r>
            <a:r>
              <a:rPr lang="en-US" altLang="zh-TW" sz="2400" smtClean="0"/>
              <a:t>/Z</a:t>
            </a:r>
            <a:r>
              <a:rPr lang="en-US" altLang="zh-TW" sz="2400" baseline="-25000" smtClean="0"/>
              <a:t>0</a:t>
            </a:r>
            <a:r>
              <a:rPr lang="en-US" altLang="zh-TW" sz="2400" smtClean="0"/>
              <a:t>)e</a:t>
            </a:r>
            <a:r>
              <a:rPr lang="en-US" altLang="zh-TW" sz="2400" baseline="30000" smtClean="0"/>
              <a:t>-</a:t>
            </a:r>
            <a:r>
              <a:rPr lang="en-US" altLang="zh-TW" sz="2400" baseline="30000" smtClean="0">
                <a:sym typeface="Symbol" pitchFamily="18" charset="2"/>
              </a:rPr>
              <a:t></a:t>
            </a:r>
            <a:r>
              <a:rPr lang="en-US" altLang="zh-TW" sz="2400" baseline="30000" smtClean="0"/>
              <a:t>x, </a:t>
            </a:r>
          </a:p>
          <a:p>
            <a:r>
              <a:rPr lang="en-US" altLang="zh-TW" sz="2800" u="sng" smtClean="0"/>
              <a:t>un-matched</a:t>
            </a:r>
            <a:r>
              <a:rPr lang="en-US" altLang="zh-TW" sz="2800" smtClean="0"/>
              <a:t> line is different, it has reflections inside.</a:t>
            </a:r>
          </a:p>
        </p:txBody>
      </p:sp>
      <p:sp>
        <p:nvSpPr>
          <p:cNvPr id="57350" name="Line 4"/>
          <p:cNvSpPr>
            <a:spLocks noChangeShapeType="1"/>
          </p:cNvSpPr>
          <p:nvPr/>
        </p:nvSpPr>
        <p:spPr bwMode="auto">
          <a:xfrm flipV="1">
            <a:off x="1752600" y="34290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1" name="Line 5"/>
          <p:cNvSpPr>
            <a:spLocks noChangeShapeType="1"/>
          </p:cNvSpPr>
          <p:nvPr/>
        </p:nvSpPr>
        <p:spPr bwMode="auto">
          <a:xfrm flipV="1">
            <a:off x="1752600" y="39624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2" name="Line 6"/>
          <p:cNvSpPr>
            <a:spLocks noChangeShapeType="1"/>
          </p:cNvSpPr>
          <p:nvPr/>
        </p:nvSpPr>
        <p:spPr bwMode="auto">
          <a:xfrm>
            <a:off x="1447800" y="37338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3" name="Line 7"/>
          <p:cNvSpPr>
            <a:spLocks noChangeShapeType="1"/>
          </p:cNvSpPr>
          <p:nvPr/>
        </p:nvSpPr>
        <p:spPr bwMode="auto">
          <a:xfrm flipV="1">
            <a:off x="3657600" y="34290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4" name="Line 8"/>
          <p:cNvSpPr>
            <a:spLocks noChangeShapeType="1"/>
          </p:cNvSpPr>
          <p:nvPr/>
        </p:nvSpPr>
        <p:spPr bwMode="auto">
          <a:xfrm flipV="1">
            <a:off x="3657600" y="39624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5" name="Line 9"/>
          <p:cNvSpPr>
            <a:spLocks noChangeShapeType="1"/>
          </p:cNvSpPr>
          <p:nvPr/>
        </p:nvSpPr>
        <p:spPr bwMode="auto">
          <a:xfrm flipV="1">
            <a:off x="5334000" y="34290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6" name="Line 10"/>
          <p:cNvSpPr>
            <a:spLocks noChangeShapeType="1"/>
          </p:cNvSpPr>
          <p:nvPr/>
        </p:nvSpPr>
        <p:spPr bwMode="auto">
          <a:xfrm flipV="1">
            <a:off x="5334000" y="38862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7" name="Rectangle 11"/>
          <p:cNvSpPr>
            <a:spLocks noChangeArrowheads="1"/>
          </p:cNvSpPr>
          <p:nvPr/>
        </p:nvSpPr>
        <p:spPr bwMode="auto">
          <a:xfrm>
            <a:off x="6324600" y="3276600"/>
            <a:ext cx="6858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a:r>
              <a:rPr lang="en-US" altLang="zh-TW"/>
              <a:t>Z</a:t>
            </a:r>
            <a:r>
              <a:rPr lang="en-US" altLang="zh-TW" baseline="-25000"/>
              <a:t>0</a:t>
            </a:r>
            <a:endParaRPr lang="en-US" altLang="zh-TW"/>
          </a:p>
        </p:txBody>
      </p:sp>
      <p:sp>
        <p:nvSpPr>
          <p:cNvPr id="57358" name="Line 12"/>
          <p:cNvSpPr>
            <a:spLocks noChangeShapeType="1"/>
          </p:cNvSpPr>
          <p:nvPr/>
        </p:nvSpPr>
        <p:spPr bwMode="auto">
          <a:xfrm>
            <a:off x="3657600" y="4267200"/>
            <a:ext cx="3048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9" name="Line 13"/>
          <p:cNvSpPr>
            <a:spLocks noChangeShapeType="1"/>
          </p:cNvSpPr>
          <p:nvPr/>
        </p:nvSpPr>
        <p:spPr bwMode="auto">
          <a:xfrm>
            <a:off x="4419600" y="42672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0" name="Text Box 14"/>
          <p:cNvSpPr txBox="1">
            <a:spLocks noChangeArrowheads="1"/>
          </p:cNvSpPr>
          <p:nvPr/>
        </p:nvSpPr>
        <p:spPr bwMode="auto">
          <a:xfrm>
            <a:off x="838200" y="3505200"/>
            <a:ext cx="51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spcBef>
                <a:spcPct val="50000"/>
              </a:spcBef>
            </a:pPr>
            <a:r>
              <a:rPr lang="en-US" altLang="zh-TW"/>
              <a:t>Z</a:t>
            </a:r>
            <a:r>
              <a:rPr lang="en-US" altLang="zh-TW" baseline="-25000"/>
              <a:t>o</a:t>
            </a:r>
            <a:endParaRPr lang="en-US" altLang="zh-TW"/>
          </a:p>
        </p:txBody>
      </p:sp>
      <p:sp>
        <p:nvSpPr>
          <p:cNvPr id="57361" name="Text Box 15"/>
          <p:cNvSpPr txBox="1">
            <a:spLocks noChangeArrowheads="1"/>
          </p:cNvSpPr>
          <p:nvPr/>
        </p:nvSpPr>
        <p:spPr bwMode="auto">
          <a:xfrm>
            <a:off x="3657600" y="4267200"/>
            <a:ext cx="1611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a:t>Infinite line</a:t>
            </a:r>
          </a:p>
        </p:txBody>
      </p:sp>
      <p:sp>
        <p:nvSpPr>
          <p:cNvPr id="57362" name="Line 16"/>
          <p:cNvSpPr>
            <a:spLocks noChangeShapeType="1"/>
          </p:cNvSpPr>
          <p:nvPr/>
        </p:nvSpPr>
        <p:spPr bwMode="auto">
          <a:xfrm>
            <a:off x="1752600" y="4267200"/>
            <a:ext cx="2286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3" name="Line 17"/>
          <p:cNvSpPr>
            <a:spLocks noChangeShapeType="1"/>
          </p:cNvSpPr>
          <p:nvPr/>
        </p:nvSpPr>
        <p:spPr bwMode="auto">
          <a:xfrm>
            <a:off x="2438400" y="42672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4" name="Line 18"/>
          <p:cNvSpPr>
            <a:spLocks noChangeShapeType="1"/>
          </p:cNvSpPr>
          <p:nvPr/>
        </p:nvSpPr>
        <p:spPr bwMode="auto">
          <a:xfrm>
            <a:off x="5334000" y="4267200"/>
            <a:ext cx="2286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5" name="Line 19"/>
          <p:cNvSpPr>
            <a:spLocks noChangeShapeType="1"/>
          </p:cNvSpPr>
          <p:nvPr/>
        </p:nvSpPr>
        <p:spPr bwMode="auto">
          <a:xfrm>
            <a:off x="5943600" y="42672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6" name="Text Box 20"/>
          <p:cNvSpPr txBox="1">
            <a:spLocks noChangeArrowheads="1"/>
          </p:cNvSpPr>
          <p:nvPr/>
        </p:nvSpPr>
        <p:spPr bwMode="auto">
          <a:xfrm>
            <a:off x="2133600" y="4038600"/>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a:t>l</a:t>
            </a:r>
          </a:p>
        </p:txBody>
      </p:sp>
      <p:sp>
        <p:nvSpPr>
          <p:cNvPr id="57367" name="Text Box 21"/>
          <p:cNvSpPr txBox="1">
            <a:spLocks noChangeArrowheads="1"/>
          </p:cNvSpPr>
          <p:nvPr/>
        </p:nvSpPr>
        <p:spPr bwMode="auto">
          <a:xfrm>
            <a:off x="5638800" y="4038600"/>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a:t>l</a:t>
            </a:r>
          </a:p>
        </p:txBody>
      </p:sp>
      <p:sp>
        <p:nvSpPr>
          <p:cNvPr id="57368" name="Line 22"/>
          <p:cNvSpPr>
            <a:spLocks noChangeShapeType="1"/>
          </p:cNvSpPr>
          <p:nvPr/>
        </p:nvSpPr>
        <p:spPr bwMode="auto">
          <a:xfrm flipV="1">
            <a:off x="3505200" y="37338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9" name="Text Box 23"/>
          <p:cNvSpPr txBox="1">
            <a:spLocks noChangeArrowheads="1"/>
          </p:cNvSpPr>
          <p:nvPr/>
        </p:nvSpPr>
        <p:spPr bwMode="auto">
          <a:xfrm>
            <a:off x="2895600" y="3505200"/>
            <a:ext cx="51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spcBef>
                <a:spcPct val="50000"/>
              </a:spcBef>
            </a:pPr>
            <a:r>
              <a:rPr lang="en-US" altLang="zh-TW"/>
              <a:t>Z</a:t>
            </a:r>
            <a:r>
              <a:rPr lang="en-US" altLang="zh-TW" baseline="-25000"/>
              <a:t>o</a:t>
            </a:r>
            <a:endParaRPr lang="en-US" altLang="zh-TW"/>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58371"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45B95C29-0873-459B-8A75-153AEAF57F0F}" type="slidenum">
              <a:rPr lang="zh-TW" altLang="en-US" sz="1400">
                <a:solidFill>
                  <a:schemeClr val="bg2"/>
                </a:solidFill>
              </a:rPr>
              <a:pPr/>
              <a:t>62</a:t>
            </a:fld>
            <a:endParaRPr lang="en-US" altLang="zh-TW" sz="1400">
              <a:solidFill>
                <a:schemeClr val="bg2"/>
              </a:solidFill>
            </a:endParaRPr>
          </a:p>
        </p:txBody>
      </p:sp>
      <p:sp>
        <p:nvSpPr>
          <p:cNvPr id="58372" name="Rectangle 2"/>
          <p:cNvSpPr>
            <a:spLocks noGrp="1" noChangeArrowheads="1"/>
          </p:cNvSpPr>
          <p:nvPr>
            <p:ph type="title"/>
          </p:nvPr>
        </p:nvSpPr>
        <p:spPr/>
        <p:txBody>
          <a:bodyPr/>
          <a:lstStyle/>
          <a:p>
            <a:r>
              <a:rPr lang="en-US" altLang="zh-TW" sz="4000" smtClean="0"/>
              <a:t>Appendix2: 2</a:t>
            </a:r>
            <a:r>
              <a:rPr lang="en-US" altLang="zh-TW" sz="4000" baseline="30000" smtClean="0"/>
              <a:t>nd</a:t>
            </a:r>
            <a:r>
              <a:rPr lang="en-US" altLang="zh-TW" sz="4000" smtClean="0"/>
              <a:t> order homogenous differential equation</a:t>
            </a:r>
          </a:p>
        </p:txBody>
      </p:sp>
      <p:sp>
        <p:nvSpPr>
          <p:cNvPr id="58373" name="Rectangle 3"/>
          <p:cNvSpPr>
            <a:spLocks noGrp="1" noChangeArrowheads="1"/>
          </p:cNvSpPr>
          <p:nvPr>
            <p:ph type="body" idx="1"/>
          </p:nvPr>
        </p:nvSpPr>
        <p:spPr/>
        <p:txBody>
          <a:bodyPr/>
          <a:lstStyle/>
          <a:p>
            <a:pPr>
              <a:lnSpc>
                <a:spcPct val="80000"/>
              </a:lnSpc>
            </a:pPr>
            <a:r>
              <a:rPr lang="en-US" altLang="zh-TW" sz="2800" smtClean="0"/>
              <a:t>Page 74 of [2], use ()’=d /dx</a:t>
            </a:r>
          </a:p>
          <a:p>
            <a:pPr>
              <a:lnSpc>
                <a:spcPct val="80000"/>
              </a:lnSpc>
            </a:pPr>
            <a:r>
              <a:rPr lang="en-US" altLang="zh-TW" sz="2800" smtClean="0"/>
              <a:t>y’’+ay’+by=0 ------(i)</a:t>
            </a:r>
          </a:p>
          <a:p>
            <a:pPr>
              <a:lnSpc>
                <a:spcPct val="80000"/>
              </a:lnSpc>
            </a:pPr>
            <a:r>
              <a:rPr lang="en-US" altLang="zh-TW" sz="2800" smtClean="0"/>
              <a:t>Put y=e</a:t>
            </a:r>
            <a:r>
              <a:rPr lang="en-US" altLang="zh-TW" sz="2800" baseline="30000" smtClean="0">
                <a:sym typeface="Symbol" pitchFamily="18" charset="2"/>
              </a:rPr>
              <a:t></a:t>
            </a:r>
            <a:r>
              <a:rPr lang="en-US" altLang="zh-TW" sz="2800" baseline="30000" smtClean="0"/>
              <a:t>x</a:t>
            </a:r>
            <a:r>
              <a:rPr lang="en-US" altLang="zh-TW" sz="2800" smtClean="0"/>
              <a:t> ,hence (1) becomes </a:t>
            </a:r>
          </a:p>
          <a:p>
            <a:pPr>
              <a:lnSpc>
                <a:spcPct val="80000"/>
              </a:lnSpc>
            </a:pPr>
            <a:r>
              <a:rPr lang="en-US" altLang="zh-TW" sz="2800" smtClean="0">
                <a:sym typeface="Symbol" pitchFamily="18" charset="2"/>
              </a:rPr>
              <a:t>(</a:t>
            </a:r>
            <a:r>
              <a:rPr lang="en-US" altLang="zh-TW" sz="2800" baseline="30000" smtClean="0">
                <a:sym typeface="Symbol" pitchFamily="18" charset="2"/>
              </a:rPr>
              <a:t>2</a:t>
            </a:r>
            <a:r>
              <a:rPr lang="en-US" altLang="zh-TW" sz="2800" smtClean="0">
                <a:sym typeface="Symbol" pitchFamily="18" charset="2"/>
              </a:rPr>
              <a:t>+a +b) e</a:t>
            </a:r>
            <a:r>
              <a:rPr lang="en-US" altLang="zh-TW" sz="2800" baseline="30000" smtClean="0">
                <a:sym typeface="Symbol" pitchFamily="18" charset="2"/>
              </a:rPr>
              <a:t></a:t>
            </a:r>
            <a:r>
              <a:rPr lang="en-US" altLang="zh-TW" sz="2800" baseline="30000" smtClean="0"/>
              <a:t>x</a:t>
            </a:r>
            <a:r>
              <a:rPr lang="en-US" altLang="zh-TW" sz="2800" smtClean="0"/>
              <a:t> </a:t>
            </a:r>
            <a:r>
              <a:rPr lang="en-US" altLang="zh-TW" sz="2800" smtClean="0">
                <a:sym typeface="Symbol" pitchFamily="18" charset="2"/>
              </a:rPr>
              <a:t>=0,</a:t>
            </a:r>
          </a:p>
          <a:p>
            <a:pPr>
              <a:lnSpc>
                <a:spcPct val="80000"/>
              </a:lnSpc>
            </a:pPr>
            <a:r>
              <a:rPr lang="en-US" altLang="zh-TW" sz="2800" smtClean="0">
                <a:sym typeface="Symbol" pitchFamily="18" charset="2"/>
              </a:rPr>
              <a:t>The solutions for the equation (</a:t>
            </a:r>
            <a:r>
              <a:rPr lang="en-US" altLang="zh-TW" sz="2800" baseline="30000" smtClean="0">
                <a:sym typeface="Symbol" pitchFamily="18" charset="2"/>
              </a:rPr>
              <a:t>2</a:t>
            </a:r>
            <a:r>
              <a:rPr lang="en-US" altLang="zh-TW" sz="2800" smtClean="0">
                <a:sym typeface="Symbol" pitchFamily="18" charset="2"/>
              </a:rPr>
              <a:t>+a +b) are</a:t>
            </a:r>
          </a:p>
          <a:p>
            <a:pPr>
              <a:lnSpc>
                <a:spcPct val="80000"/>
              </a:lnSpc>
            </a:pPr>
            <a:r>
              <a:rPr lang="en-US" altLang="zh-TW" sz="2800" smtClean="0">
                <a:sym typeface="Symbol" pitchFamily="18" charset="2"/>
              </a:rPr>
              <a:t>1=(-a+[a</a:t>
            </a:r>
            <a:r>
              <a:rPr lang="en-US" altLang="zh-TW" sz="2800" baseline="30000" smtClean="0">
                <a:sym typeface="Symbol" pitchFamily="18" charset="2"/>
              </a:rPr>
              <a:t>2</a:t>
            </a:r>
            <a:r>
              <a:rPr lang="en-US" altLang="zh-TW" sz="2800" smtClean="0">
                <a:sym typeface="Symbol" pitchFamily="18" charset="2"/>
              </a:rPr>
              <a:t>-4b]</a:t>
            </a:r>
            <a:r>
              <a:rPr lang="en-US" altLang="zh-TW" sz="2800" baseline="30000" smtClean="0">
                <a:sym typeface="Symbol" pitchFamily="18" charset="2"/>
              </a:rPr>
              <a:t>1/2</a:t>
            </a:r>
            <a:r>
              <a:rPr lang="en-US" altLang="zh-TW" sz="2800" smtClean="0">
                <a:sym typeface="Symbol" pitchFamily="18" charset="2"/>
              </a:rPr>
              <a:t>)/2 and 2=(-a-[a</a:t>
            </a:r>
            <a:r>
              <a:rPr lang="en-US" altLang="zh-TW" sz="2800" baseline="30000" smtClean="0">
                <a:sym typeface="Symbol" pitchFamily="18" charset="2"/>
              </a:rPr>
              <a:t>2</a:t>
            </a:r>
            <a:r>
              <a:rPr lang="en-US" altLang="zh-TW" sz="2800" smtClean="0">
                <a:sym typeface="Symbol" pitchFamily="18" charset="2"/>
              </a:rPr>
              <a:t>-4b]</a:t>
            </a:r>
            <a:r>
              <a:rPr lang="en-US" altLang="zh-TW" sz="2800" baseline="30000" smtClean="0">
                <a:sym typeface="Symbol" pitchFamily="18" charset="2"/>
              </a:rPr>
              <a:t>1/2</a:t>
            </a:r>
            <a:r>
              <a:rPr lang="en-US" altLang="zh-TW" sz="2800" smtClean="0">
                <a:sym typeface="Symbol" pitchFamily="18" charset="2"/>
              </a:rPr>
              <a:t>)/2</a:t>
            </a:r>
          </a:p>
          <a:p>
            <a:pPr>
              <a:lnSpc>
                <a:spcPct val="80000"/>
              </a:lnSpc>
            </a:pPr>
            <a:r>
              <a:rPr lang="en-US" altLang="zh-TW" sz="2800" smtClean="0">
                <a:sym typeface="Symbol" pitchFamily="18" charset="2"/>
              </a:rPr>
              <a:t>The solutions to (1) are y</a:t>
            </a:r>
            <a:r>
              <a:rPr lang="en-US" altLang="zh-TW" sz="2800" baseline="-25000" smtClean="0">
                <a:sym typeface="Symbol" pitchFamily="18" charset="2"/>
              </a:rPr>
              <a:t>1</a:t>
            </a:r>
            <a:r>
              <a:rPr lang="en-US" altLang="zh-TW" sz="2800" smtClean="0">
                <a:sym typeface="Symbol" pitchFamily="18" charset="2"/>
              </a:rPr>
              <a:t>=e </a:t>
            </a:r>
            <a:r>
              <a:rPr lang="en-US" altLang="zh-TW" sz="2800" baseline="30000" smtClean="0">
                <a:sym typeface="Symbol" pitchFamily="18" charset="2"/>
              </a:rPr>
              <a:t>1x </a:t>
            </a:r>
            <a:r>
              <a:rPr lang="en-US" altLang="zh-TW" sz="2800" smtClean="0">
                <a:sym typeface="Symbol" pitchFamily="18" charset="2"/>
              </a:rPr>
              <a:t>and</a:t>
            </a:r>
            <a:r>
              <a:rPr lang="en-US" altLang="zh-TW" sz="2800" baseline="30000" smtClean="0">
                <a:sym typeface="Symbol" pitchFamily="18" charset="2"/>
              </a:rPr>
              <a:t> </a:t>
            </a:r>
            <a:r>
              <a:rPr lang="en-US" altLang="zh-TW" sz="2800" smtClean="0">
                <a:sym typeface="Symbol" pitchFamily="18" charset="2"/>
              </a:rPr>
              <a:t>y</a:t>
            </a:r>
            <a:r>
              <a:rPr lang="en-US" altLang="zh-TW" sz="2800" baseline="-25000" smtClean="0">
                <a:sym typeface="Symbol" pitchFamily="18" charset="2"/>
              </a:rPr>
              <a:t>2</a:t>
            </a:r>
            <a:r>
              <a:rPr lang="en-US" altLang="zh-TW" sz="2800" smtClean="0">
                <a:sym typeface="Symbol" pitchFamily="18" charset="2"/>
              </a:rPr>
              <a:t>=e </a:t>
            </a:r>
            <a:r>
              <a:rPr lang="en-US" altLang="zh-TW" sz="2800" baseline="30000" smtClean="0">
                <a:sym typeface="Symbol" pitchFamily="18" charset="2"/>
              </a:rPr>
              <a:t>2x</a:t>
            </a:r>
          </a:p>
          <a:p>
            <a:pPr>
              <a:lnSpc>
                <a:spcPct val="80000"/>
              </a:lnSpc>
            </a:pPr>
            <a:r>
              <a:rPr lang="en-US" altLang="zh-TW" sz="2800" smtClean="0">
                <a:sym typeface="Symbol" pitchFamily="18" charset="2"/>
              </a:rPr>
              <a:t>The general solution is y=Be </a:t>
            </a:r>
            <a:r>
              <a:rPr lang="en-US" altLang="zh-TW" sz="2800" baseline="30000" smtClean="0">
                <a:sym typeface="Symbol" pitchFamily="18" charset="2"/>
              </a:rPr>
              <a:t>1x </a:t>
            </a:r>
            <a:r>
              <a:rPr lang="en-US" altLang="zh-TW" sz="2800" smtClean="0">
                <a:sym typeface="Symbol" pitchFamily="18" charset="2"/>
              </a:rPr>
              <a:t>+Ae </a:t>
            </a:r>
            <a:r>
              <a:rPr lang="en-US" altLang="zh-TW" sz="2800" baseline="30000" smtClean="0">
                <a:sym typeface="Symbol" pitchFamily="18" charset="2"/>
              </a:rPr>
              <a:t>2x ,</a:t>
            </a:r>
            <a:r>
              <a:rPr lang="en-US" altLang="zh-TW" sz="2800" smtClean="0">
                <a:sym typeface="Symbol" pitchFamily="18" charset="2"/>
              </a:rPr>
              <a:t> find constants B,A from boundary conditions.</a:t>
            </a:r>
          </a:p>
          <a:p>
            <a:pPr>
              <a:lnSpc>
                <a:spcPct val="80000"/>
              </a:lnSpc>
            </a:pPr>
            <a:endParaRPr lang="en-US" altLang="zh-TW" sz="2800" baseline="-25000" smtClean="0">
              <a:sym typeface="Symbol" pitchFamily="18" charset="2"/>
            </a:endParaRPr>
          </a:p>
          <a:p>
            <a:pPr>
              <a:lnSpc>
                <a:spcPct val="80000"/>
              </a:lnSpc>
            </a:pPr>
            <a:endParaRPr lang="en-US" altLang="zh-TW" sz="2800" baseline="30000" smtClean="0">
              <a:sym typeface="Symbol" pitchFamily="18" charset="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59395"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86BBE911-79B6-41D8-BB34-FD8607CDB119}" type="slidenum">
              <a:rPr lang="zh-TW" altLang="en-US" sz="1400">
                <a:solidFill>
                  <a:schemeClr val="bg2"/>
                </a:solidFill>
              </a:rPr>
              <a:pPr/>
              <a:t>63</a:t>
            </a:fld>
            <a:endParaRPr lang="en-US" altLang="zh-TW" sz="1400">
              <a:solidFill>
                <a:schemeClr val="bg2"/>
              </a:solidFill>
            </a:endParaRPr>
          </a:p>
        </p:txBody>
      </p:sp>
      <p:sp>
        <p:nvSpPr>
          <p:cNvPr id="59396" name="Rectangle 2"/>
          <p:cNvSpPr>
            <a:spLocks noGrp="1" noChangeArrowheads="1"/>
          </p:cNvSpPr>
          <p:nvPr>
            <p:ph type="title"/>
          </p:nvPr>
        </p:nvSpPr>
        <p:spPr/>
        <p:txBody>
          <a:bodyPr/>
          <a:lstStyle/>
          <a:p>
            <a:r>
              <a:rPr lang="en-US" altLang="zh-TW" sz="4000" smtClean="0"/>
              <a:t>Appendix2 continue: Our transmission line equation</a:t>
            </a:r>
          </a:p>
        </p:txBody>
      </p:sp>
      <p:sp>
        <p:nvSpPr>
          <p:cNvPr id="59397" name="Rectangle 3"/>
          <p:cNvSpPr>
            <a:spLocks noGrp="1" noChangeArrowheads="1"/>
          </p:cNvSpPr>
          <p:nvPr>
            <p:ph type="body" idx="1"/>
          </p:nvPr>
        </p:nvSpPr>
        <p:spPr/>
        <p:txBody>
          <a:bodyPr/>
          <a:lstStyle/>
          <a:p>
            <a:pPr>
              <a:lnSpc>
                <a:spcPct val="90000"/>
              </a:lnSpc>
            </a:pPr>
            <a:r>
              <a:rPr lang="en-US" altLang="zh-TW" sz="2400" smtClean="0"/>
              <a:t>The standard form is y’’+ay’+by=0 ------(i)</a:t>
            </a:r>
          </a:p>
          <a:p>
            <a:pPr>
              <a:lnSpc>
                <a:spcPct val="90000"/>
              </a:lnSpc>
            </a:pPr>
            <a:r>
              <a:rPr lang="en-US" altLang="zh-TW" sz="2400" smtClean="0"/>
              <a:t>Our equation is </a:t>
            </a:r>
            <a:r>
              <a:rPr lang="zh-TW" altLang="en-US" sz="2400" smtClean="0"/>
              <a:t>(</a:t>
            </a:r>
            <a:r>
              <a:rPr lang="en-US" altLang="zh-TW" sz="2400" smtClean="0"/>
              <a:t>d</a:t>
            </a:r>
            <a:r>
              <a:rPr lang="en-US" altLang="zh-TW" sz="2400" baseline="30000" smtClean="0"/>
              <a:t>2</a:t>
            </a:r>
            <a:r>
              <a:rPr lang="en-US" altLang="zh-TW" sz="2400" smtClean="0"/>
              <a:t>V/dx</a:t>
            </a:r>
            <a:r>
              <a:rPr lang="en-US" altLang="zh-TW" sz="2400" baseline="30000" smtClean="0"/>
              <a:t>2</a:t>
            </a:r>
            <a:r>
              <a:rPr lang="en-US" altLang="zh-TW" sz="2400" smtClean="0"/>
              <a:t>) = +</a:t>
            </a:r>
            <a:r>
              <a:rPr lang="en-US" altLang="zh-TW" sz="2400" smtClean="0">
                <a:sym typeface="Symbol" pitchFamily="18" charset="2"/>
              </a:rPr>
              <a:t></a:t>
            </a:r>
            <a:r>
              <a:rPr lang="en-US" altLang="zh-TW" sz="2400" baseline="30000" smtClean="0">
                <a:sym typeface="Symbol" pitchFamily="18" charset="2"/>
              </a:rPr>
              <a:t>2</a:t>
            </a:r>
            <a:r>
              <a:rPr lang="en-US" altLang="zh-TW" sz="2400" smtClean="0"/>
              <a:t>V</a:t>
            </a:r>
          </a:p>
          <a:p>
            <a:pPr>
              <a:lnSpc>
                <a:spcPct val="90000"/>
              </a:lnSpc>
            </a:pPr>
            <a:r>
              <a:rPr lang="en-US" altLang="zh-TW" sz="2400" smtClean="0">
                <a:sym typeface="Symbol" pitchFamily="18" charset="2"/>
              </a:rPr>
              <a:t>Solutions for (</a:t>
            </a:r>
            <a:r>
              <a:rPr lang="en-US" altLang="zh-TW" sz="2400" baseline="30000" smtClean="0">
                <a:sym typeface="Symbol" pitchFamily="18" charset="2"/>
              </a:rPr>
              <a:t>2</a:t>
            </a:r>
            <a:r>
              <a:rPr lang="en-US" altLang="zh-TW" sz="2400" smtClean="0">
                <a:sym typeface="Symbol" pitchFamily="18" charset="2"/>
              </a:rPr>
              <a:t>+a +b) or (</a:t>
            </a:r>
            <a:r>
              <a:rPr lang="en-US" altLang="zh-TW" sz="2400" baseline="30000" smtClean="0">
                <a:sym typeface="Symbol" pitchFamily="18" charset="2"/>
              </a:rPr>
              <a:t>2 </a:t>
            </a:r>
            <a:r>
              <a:rPr lang="en-US" altLang="zh-TW" sz="2400" smtClean="0"/>
              <a:t>-</a:t>
            </a:r>
            <a:r>
              <a:rPr lang="en-US" altLang="zh-TW" sz="2400" smtClean="0">
                <a:sym typeface="Symbol" pitchFamily="18" charset="2"/>
              </a:rPr>
              <a:t></a:t>
            </a:r>
            <a:r>
              <a:rPr lang="en-US" altLang="zh-TW" sz="2400" baseline="30000" smtClean="0">
                <a:sym typeface="Symbol" pitchFamily="18" charset="2"/>
              </a:rPr>
              <a:t>2</a:t>
            </a:r>
            <a:r>
              <a:rPr lang="en-US" altLang="zh-TW" sz="2400" smtClean="0">
                <a:sym typeface="Symbol" pitchFamily="18" charset="2"/>
              </a:rPr>
              <a:t>)=0, </a:t>
            </a:r>
          </a:p>
          <a:p>
            <a:pPr>
              <a:lnSpc>
                <a:spcPct val="90000"/>
              </a:lnSpc>
            </a:pPr>
            <a:r>
              <a:rPr lang="en-US" altLang="zh-TW" sz="2400" smtClean="0">
                <a:sym typeface="Symbol" pitchFamily="18" charset="2"/>
              </a:rPr>
              <a:t>where </a:t>
            </a:r>
            <a:r>
              <a:rPr lang="en-US" altLang="zh-TW" sz="2400" smtClean="0"/>
              <a:t>a=0, b= -</a:t>
            </a:r>
            <a:r>
              <a:rPr lang="en-US" altLang="zh-TW" sz="2400" smtClean="0">
                <a:sym typeface="Symbol" pitchFamily="18" charset="2"/>
              </a:rPr>
              <a:t></a:t>
            </a:r>
            <a:r>
              <a:rPr lang="en-US" altLang="zh-TW" sz="2400" baseline="30000" smtClean="0">
                <a:sym typeface="Symbol" pitchFamily="18" charset="2"/>
              </a:rPr>
              <a:t>2</a:t>
            </a:r>
            <a:endParaRPr lang="en-US" altLang="zh-TW" sz="2400" smtClean="0"/>
          </a:p>
          <a:p>
            <a:pPr>
              <a:lnSpc>
                <a:spcPct val="90000"/>
              </a:lnSpc>
            </a:pPr>
            <a:r>
              <a:rPr lang="en-US" altLang="zh-TW" sz="2400" smtClean="0">
                <a:sym typeface="Symbol" pitchFamily="18" charset="2"/>
              </a:rPr>
              <a:t>1=(-a+[a</a:t>
            </a:r>
            <a:r>
              <a:rPr lang="en-US" altLang="zh-TW" sz="2400" baseline="30000" smtClean="0">
                <a:sym typeface="Symbol" pitchFamily="18" charset="2"/>
              </a:rPr>
              <a:t>2</a:t>
            </a:r>
            <a:r>
              <a:rPr lang="en-US" altLang="zh-TW" sz="2400" smtClean="0">
                <a:sym typeface="Symbol" pitchFamily="18" charset="2"/>
              </a:rPr>
              <a:t>-4b]</a:t>
            </a:r>
            <a:r>
              <a:rPr lang="en-US" altLang="zh-TW" sz="2400" baseline="30000" smtClean="0">
                <a:sym typeface="Symbol" pitchFamily="18" charset="2"/>
              </a:rPr>
              <a:t>1/2</a:t>
            </a:r>
            <a:r>
              <a:rPr lang="en-US" altLang="zh-TW" sz="2400" smtClean="0">
                <a:sym typeface="Symbol" pitchFamily="18" charset="2"/>
              </a:rPr>
              <a:t>)/2 =(-0+[0</a:t>
            </a:r>
            <a:r>
              <a:rPr lang="en-US" altLang="zh-TW" sz="2400" baseline="30000" smtClean="0">
                <a:sym typeface="Symbol" pitchFamily="18" charset="2"/>
              </a:rPr>
              <a:t>2</a:t>
            </a:r>
            <a:r>
              <a:rPr lang="en-US" altLang="zh-TW" sz="2400" smtClean="0"/>
              <a:t>+4</a:t>
            </a:r>
            <a:r>
              <a:rPr lang="en-US" altLang="zh-TW" sz="2400" smtClean="0">
                <a:sym typeface="Symbol" pitchFamily="18" charset="2"/>
              </a:rPr>
              <a:t></a:t>
            </a:r>
            <a:r>
              <a:rPr lang="en-US" altLang="zh-TW" sz="2400" baseline="30000" smtClean="0">
                <a:sym typeface="Symbol" pitchFamily="18" charset="2"/>
              </a:rPr>
              <a:t>2</a:t>
            </a:r>
            <a:r>
              <a:rPr lang="en-US" altLang="zh-TW" sz="2400" smtClean="0">
                <a:sym typeface="Symbol" pitchFamily="18" charset="2"/>
              </a:rPr>
              <a:t>]</a:t>
            </a:r>
            <a:r>
              <a:rPr lang="en-US" altLang="zh-TW" sz="2400" baseline="30000" smtClean="0">
                <a:sym typeface="Symbol" pitchFamily="18" charset="2"/>
              </a:rPr>
              <a:t>1/2</a:t>
            </a:r>
            <a:r>
              <a:rPr lang="en-US" altLang="zh-TW" sz="2400" smtClean="0">
                <a:sym typeface="Symbol" pitchFamily="18" charset="2"/>
              </a:rPr>
              <a:t>)/2= </a:t>
            </a:r>
          </a:p>
          <a:p>
            <a:pPr>
              <a:lnSpc>
                <a:spcPct val="90000"/>
              </a:lnSpc>
            </a:pPr>
            <a:r>
              <a:rPr lang="en-US" altLang="zh-TW" sz="2400" smtClean="0">
                <a:sym typeface="Symbol" pitchFamily="18" charset="2"/>
              </a:rPr>
              <a:t>2=(-a-[a</a:t>
            </a:r>
            <a:r>
              <a:rPr lang="en-US" altLang="zh-TW" sz="2400" baseline="30000" smtClean="0">
                <a:sym typeface="Symbol" pitchFamily="18" charset="2"/>
              </a:rPr>
              <a:t>2</a:t>
            </a:r>
            <a:r>
              <a:rPr lang="en-US" altLang="zh-TW" sz="2400" smtClean="0">
                <a:sym typeface="Symbol" pitchFamily="18" charset="2"/>
              </a:rPr>
              <a:t>-4b]</a:t>
            </a:r>
            <a:r>
              <a:rPr lang="en-US" altLang="zh-TW" sz="2400" baseline="30000" smtClean="0">
                <a:sym typeface="Symbol" pitchFamily="18" charset="2"/>
              </a:rPr>
              <a:t>1/2</a:t>
            </a:r>
            <a:r>
              <a:rPr lang="en-US" altLang="zh-TW" sz="2400" smtClean="0">
                <a:sym typeface="Symbol" pitchFamily="18" charset="2"/>
              </a:rPr>
              <a:t>)/2 =(-0-[0</a:t>
            </a:r>
            <a:r>
              <a:rPr lang="en-US" altLang="zh-TW" sz="2400" baseline="30000" smtClean="0">
                <a:sym typeface="Symbol" pitchFamily="18" charset="2"/>
              </a:rPr>
              <a:t>2</a:t>
            </a:r>
            <a:r>
              <a:rPr lang="en-US" altLang="zh-TW" sz="2400" smtClean="0"/>
              <a:t>+4</a:t>
            </a:r>
            <a:r>
              <a:rPr lang="en-US" altLang="zh-TW" sz="2400" smtClean="0">
                <a:sym typeface="Symbol" pitchFamily="18" charset="2"/>
              </a:rPr>
              <a:t></a:t>
            </a:r>
            <a:r>
              <a:rPr lang="en-US" altLang="zh-TW" sz="2400" baseline="30000" smtClean="0">
                <a:sym typeface="Symbol" pitchFamily="18" charset="2"/>
              </a:rPr>
              <a:t>2</a:t>
            </a:r>
            <a:r>
              <a:rPr lang="en-US" altLang="zh-TW" sz="2400" smtClean="0">
                <a:sym typeface="Symbol" pitchFamily="18" charset="2"/>
              </a:rPr>
              <a:t>]</a:t>
            </a:r>
            <a:r>
              <a:rPr lang="en-US" altLang="zh-TW" sz="2400" baseline="30000" smtClean="0">
                <a:sym typeface="Symbol" pitchFamily="18" charset="2"/>
              </a:rPr>
              <a:t>1/2</a:t>
            </a:r>
            <a:r>
              <a:rPr lang="en-US" altLang="zh-TW" sz="2400" smtClean="0">
                <a:sym typeface="Symbol" pitchFamily="18" charset="2"/>
              </a:rPr>
              <a:t>)/2= -</a:t>
            </a:r>
          </a:p>
          <a:p>
            <a:pPr>
              <a:lnSpc>
                <a:spcPct val="90000"/>
              </a:lnSpc>
            </a:pPr>
            <a:r>
              <a:rPr lang="en-US" altLang="zh-TW" sz="2400" smtClean="0">
                <a:sym typeface="Symbol" pitchFamily="18" charset="2"/>
              </a:rPr>
              <a:t>The solutions to (i) are</a:t>
            </a:r>
          </a:p>
          <a:p>
            <a:pPr>
              <a:lnSpc>
                <a:spcPct val="90000"/>
              </a:lnSpc>
            </a:pPr>
            <a:r>
              <a:rPr lang="en-US" altLang="zh-TW" sz="2400" smtClean="0">
                <a:sym typeface="Symbol" pitchFamily="18" charset="2"/>
              </a:rPr>
              <a:t>y</a:t>
            </a:r>
            <a:r>
              <a:rPr lang="en-US" altLang="zh-TW" sz="2400" baseline="-25000" smtClean="0">
                <a:sym typeface="Symbol" pitchFamily="18" charset="2"/>
              </a:rPr>
              <a:t>1</a:t>
            </a:r>
            <a:r>
              <a:rPr lang="en-US" altLang="zh-TW" sz="2400" smtClean="0">
                <a:sym typeface="Symbol" pitchFamily="18" charset="2"/>
              </a:rPr>
              <a:t>=e</a:t>
            </a:r>
            <a:r>
              <a:rPr lang="en-US" altLang="zh-TW" sz="2400" baseline="30000" smtClean="0">
                <a:sym typeface="Symbol" pitchFamily="18" charset="2"/>
              </a:rPr>
              <a:t> x </a:t>
            </a:r>
            <a:r>
              <a:rPr lang="en-US" altLang="zh-TW" sz="2400" smtClean="0">
                <a:sym typeface="Symbol" pitchFamily="18" charset="2"/>
              </a:rPr>
              <a:t>and</a:t>
            </a:r>
            <a:r>
              <a:rPr lang="en-US" altLang="zh-TW" sz="2400" baseline="30000" smtClean="0">
                <a:sym typeface="Symbol" pitchFamily="18" charset="2"/>
              </a:rPr>
              <a:t> </a:t>
            </a:r>
            <a:r>
              <a:rPr lang="en-US" altLang="zh-TW" sz="2400" smtClean="0">
                <a:sym typeface="Symbol" pitchFamily="18" charset="2"/>
              </a:rPr>
              <a:t>y</a:t>
            </a:r>
            <a:r>
              <a:rPr lang="en-US" altLang="zh-TW" sz="2400" baseline="-25000" smtClean="0">
                <a:sym typeface="Symbol" pitchFamily="18" charset="2"/>
              </a:rPr>
              <a:t>2</a:t>
            </a:r>
            <a:r>
              <a:rPr lang="en-US" altLang="zh-TW" sz="2400" smtClean="0">
                <a:sym typeface="Symbol" pitchFamily="18" charset="2"/>
              </a:rPr>
              <a:t>=e </a:t>
            </a:r>
            <a:r>
              <a:rPr lang="en-US" altLang="zh-TW" sz="2400" baseline="30000" smtClean="0">
                <a:sym typeface="Symbol" pitchFamily="18" charset="2"/>
              </a:rPr>
              <a:t>-x</a:t>
            </a:r>
          </a:p>
          <a:p>
            <a:pPr>
              <a:lnSpc>
                <a:spcPct val="90000"/>
              </a:lnSpc>
            </a:pPr>
            <a:r>
              <a:rPr lang="en-US" altLang="zh-TW" sz="2400" smtClean="0">
                <a:sym typeface="Symbol" pitchFamily="18" charset="2"/>
              </a:rPr>
              <a:t>The general solution is y=Be</a:t>
            </a:r>
            <a:r>
              <a:rPr lang="en-US" altLang="zh-TW" sz="2400" baseline="30000" smtClean="0">
                <a:sym typeface="Symbol" pitchFamily="18" charset="2"/>
              </a:rPr>
              <a:t>x </a:t>
            </a:r>
            <a:r>
              <a:rPr lang="en-US" altLang="zh-TW" sz="2400" smtClean="0">
                <a:sym typeface="Symbol" pitchFamily="18" charset="2"/>
              </a:rPr>
              <a:t>+Ae</a:t>
            </a:r>
            <a:r>
              <a:rPr lang="en-US" altLang="zh-TW" sz="2400" baseline="30000" smtClean="0">
                <a:sym typeface="Symbol" pitchFamily="18" charset="2"/>
              </a:rPr>
              <a:t>-x,</a:t>
            </a:r>
            <a:r>
              <a:rPr lang="en-US" altLang="zh-TW" sz="2400" smtClean="0">
                <a:sym typeface="Symbol" pitchFamily="18" charset="2"/>
              </a:rPr>
              <a:t> find B,A from boundary conditions.</a:t>
            </a:r>
            <a:endParaRPr lang="zh-TW" altLang="en-US" sz="2400" smtClean="0">
              <a:sym typeface="Symbol" pitchFamily="18" charset="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60419"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6799832A-2A03-4EE2-A22D-2E73CBEEC8D2}" type="slidenum">
              <a:rPr lang="zh-TW" altLang="en-US" sz="1400">
                <a:solidFill>
                  <a:schemeClr val="bg2"/>
                </a:solidFill>
              </a:rPr>
              <a:pPr/>
              <a:t>64</a:t>
            </a:fld>
            <a:endParaRPr lang="en-US" altLang="zh-TW" sz="1400">
              <a:solidFill>
                <a:schemeClr val="bg2"/>
              </a:solidFill>
            </a:endParaRPr>
          </a:p>
        </p:txBody>
      </p:sp>
      <p:sp>
        <p:nvSpPr>
          <p:cNvPr id="60420" name="Rectangle 2"/>
          <p:cNvSpPr>
            <a:spLocks noGrp="1" noChangeArrowheads="1"/>
          </p:cNvSpPr>
          <p:nvPr>
            <p:ph type="title"/>
          </p:nvPr>
        </p:nvSpPr>
        <p:spPr/>
        <p:txBody>
          <a:bodyPr/>
          <a:lstStyle/>
          <a:p>
            <a:r>
              <a:rPr lang="en-US" altLang="zh-TW" smtClean="0"/>
              <a:t>Appendix 3, from ref. [3]</a:t>
            </a:r>
          </a:p>
        </p:txBody>
      </p:sp>
      <p:sp>
        <p:nvSpPr>
          <p:cNvPr id="60421" name="Rectangle 3"/>
          <p:cNvSpPr>
            <a:spLocks noGrp="1" noChangeArrowheads="1"/>
          </p:cNvSpPr>
          <p:nvPr>
            <p:ph type="body" idx="1"/>
          </p:nvPr>
        </p:nvSpPr>
        <p:spPr/>
        <p:txBody>
          <a:bodyPr/>
          <a:lstStyle/>
          <a:p>
            <a:pPr>
              <a:lnSpc>
                <a:spcPct val="80000"/>
              </a:lnSpc>
            </a:pPr>
            <a:r>
              <a:rPr lang="en-US" altLang="zh-TW" sz="2800" smtClean="0">
                <a:sym typeface="Symbol" pitchFamily="18" charset="2"/>
              </a:rPr>
              <a:t>-(dV /d x )</a:t>
            </a:r>
            <a:r>
              <a:rPr lang="en-US" altLang="zh-TW" sz="2800" baseline="30000" smtClean="0"/>
              <a:t> </a:t>
            </a:r>
            <a:r>
              <a:rPr lang="en-US" altLang="zh-TW" sz="2800" smtClean="0">
                <a:sym typeface="Symbol" pitchFamily="18" charset="2"/>
              </a:rPr>
              <a:t>= (R+j  L)I </a:t>
            </a:r>
            <a:r>
              <a:rPr lang="en-US" altLang="zh-TW" sz="2800" smtClean="0"/>
              <a:t>--------------------(9)</a:t>
            </a:r>
          </a:p>
          <a:p>
            <a:pPr>
              <a:lnSpc>
                <a:spcPct val="80000"/>
              </a:lnSpc>
            </a:pPr>
            <a:r>
              <a:rPr lang="en-US" altLang="zh-TW" sz="2800" smtClean="0">
                <a:sym typeface="Symbol" pitchFamily="18" charset="2"/>
              </a:rPr>
              <a:t>V=Ae</a:t>
            </a:r>
            <a:r>
              <a:rPr lang="en-US" altLang="zh-TW" sz="2800" baseline="30000" smtClean="0">
                <a:sym typeface="Symbol" pitchFamily="18" charset="2"/>
              </a:rPr>
              <a:t>-x </a:t>
            </a:r>
            <a:r>
              <a:rPr lang="en-US" altLang="zh-TW" sz="2800" smtClean="0">
                <a:sym typeface="Symbol" pitchFamily="18" charset="2"/>
              </a:rPr>
              <a:t>+Be</a:t>
            </a:r>
            <a:r>
              <a:rPr lang="en-US" altLang="zh-TW" sz="2800" baseline="30000" smtClean="0">
                <a:sym typeface="Symbol" pitchFamily="18" charset="2"/>
              </a:rPr>
              <a:t>x </a:t>
            </a:r>
            <a:r>
              <a:rPr lang="en-US" altLang="zh-TW" sz="2800" smtClean="0">
                <a:sym typeface="Symbol" pitchFamily="18" charset="2"/>
              </a:rPr>
              <a:t>----------------------(13)</a:t>
            </a:r>
            <a:endParaRPr lang="en-US" altLang="zh-TW" sz="2800" baseline="30000" smtClean="0">
              <a:sym typeface="Symbol" pitchFamily="18" charset="2"/>
            </a:endParaRPr>
          </a:p>
          <a:p>
            <a:pPr>
              <a:lnSpc>
                <a:spcPct val="80000"/>
              </a:lnSpc>
            </a:pPr>
            <a:r>
              <a:rPr lang="en-US" altLang="zh-TW" sz="2800" smtClean="0"/>
              <a:t>Differentiate (13) w.r.t. dx</a:t>
            </a:r>
          </a:p>
          <a:p>
            <a:pPr>
              <a:lnSpc>
                <a:spcPct val="80000"/>
              </a:lnSpc>
            </a:pPr>
            <a:r>
              <a:rPr lang="en-US" altLang="zh-TW" sz="2800" smtClean="0">
                <a:sym typeface="Symbol" pitchFamily="18" charset="2"/>
              </a:rPr>
              <a:t>dV/dx=-Ae</a:t>
            </a:r>
            <a:r>
              <a:rPr lang="en-US" altLang="zh-TW" sz="2800" baseline="30000" smtClean="0">
                <a:sym typeface="Symbol" pitchFamily="18" charset="2"/>
              </a:rPr>
              <a:t>-x </a:t>
            </a:r>
            <a:r>
              <a:rPr lang="en-US" altLang="zh-TW" sz="2800" smtClean="0">
                <a:sym typeface="Symbol" pitchFamily="18" charset="2"/>
              </a:rPr>
              <a:t>+  Be</a:t>
            </a:r>
            <a:r>
              <a:rPr lang="en-US" altLang="zh-TW" sz="2800" baseline="30000" smtClean="0">
                <a:sym typeface="Symbol" pitchFamily="18" charset="2"/>
              </a:rPr>
              <a:t>x</a:t>
            </a:r>
            <a:r>
              <a:rPr lang="en-US" altLang="zh-TW" sz="2800" smtClean="0">
                <a:sym typeface="Symbol" pitchFamily="18" charset="2"/>
              </a:rPr>
              <a:t>, put this into (9), hence</a:t>
            </a:r>
          </a:p>
          <a:p>
            <a:pPr>
              <a:lnSpc>
                <a:spcPct val="80000"/>
              </a:lnSpc>
            </a:pPr>
            <a:r>
              <a:rPr lang="en-US" altLang="zh-TW" sz="2800" smtClean="0">
                <a:sym typeface="Symbol" pitchFamily="18" charset="2"/>
              </a:rPr>
              <a:t>(R+j  L)I= Ae</a:t>
            </a:r>
            <a:r>
              <a:rPr lang="en-US" altLang="zh-TW" sz="2800" baseline="30000" smtClean="0">
                <a:sym typeface="Symbol" pitchFamily="18" charset="2"/>
              </a:rPr>
              <a:t>-x </a:t>
            </a:r>
            <a:r>
              <a:rPr lang="en-US" altLang="zh-TW" sz="2800" smtClean="0">
                <a:sym typeface="Symbol" pitchFamily="18" charset="2"/>
              </a:rPr>
              <a:t>-  Be</a:t>
            </a:r>
            <a:r>
              <a:rPr lang="en-US" altLang="zh-TW" sz="2800" baseline="30000" smtClean="0">
                <a:sym typeface="Symbol" pitchFamily="18" charset="2"/>
              </a:rPr>
              <a:t>x</a:t>
            </a:r>
          </a:p>
          <a:p>
            <a:pPr>
              <a:lnSpc>
                <a:spcPct val="80000"/>
              </a:lnSpc>
            </a:pPr>
            <a:r>
              <a:rPr lang="en-US" altLang="zh-TW" sz="2800" smtClean="0">
                <a:sym typeface="Symbol" pitchFamily="18" charset="2"/>
              </a:rPr>
              <a:t>I= (Ae</a:t>
            </a:r>
            <a:r>
              <a:rPr lang="en-US" altLang="zh-TW" sz="2800" baseline="30000" smtClean="0">
                <a:sym typeface="Symbol" pitchFamily="18" charset="2"/>
              </a:rPr>
              <a:t>-x </a:t>
            </a:r>
            <a:r>
              <a:rPr lang="en-US" altLang="zh-TW" sz="2800" smtClean="0">
                <a:sym typeface="Symbol" pitchFamily="18" charset="2"/>
              </a:rPr>
              <a:t>-  Be</a:t>
            </a:r>
            <a:r>
              <a:rPr lang="en-US" altLang="zh-TW" sz="2800" baseline="30000" smtClean="0">
                <a:sym typeface="Symbol" pitchFamily="18" charset="2"/>
              </a:rPr>
              <a:t>x</a:t>
            </a:r>
            <a:r>
              <a:rPr lang="en-US" altLang="zh-TW" sz="2800" smtClean="0">
                <a:sym typeface="Symbol" pitchFamily="18" charset="2"/>
              </a:rPr>
              <a:t>)/ (R+j  L)</a:t>
            </a:r>
          </a:p>
          <a:p>
            <a:pPr>
              <a:lnSpc>
                <a:spcPct val="80000"/>
              </a:lnSpc>
            </a:pPr>
            <a:r>
              <a:rPr lang="en-US" altLang="zh-TW" sz="2800" smtClean="0">
                <a:sym typeface="Symbol" pitchFamily="18" charset="2"/>
              </a:rPr>
              <a:t>I=(A/Z</a:t>
            </a:r>
            <a:r>
              <a:rPr lang="en-US" altLang="zh-TW" sz="2800" baseline="-25000" smtClean="0">
                <a:sym typeface="Symbol" pitchFamily="18" charset="2"/>
              </a:rPr>
              <a:t>0</a:t>
            </a:r>
            <a:r>
              <a:rPr lang="en-US" altLang="zh-TW" sz="2800" smtClean="0">
                <a:sym typeface="Symbol" pitchFamily="18" charset="2"/>
              </a:rPr>
              <a:t>)e</a:t>
            </a:r>
            <a:r>
              <a:rPr lang="en-US" altLang="zh-TW" sz="2800" baseline="30000" smtClean="0">
                <a:sym typeface="Symbol" pitchFamily="18" charset="2"/>
              </a:rPr>
              <a:t>-x </a:t>
            </a:r>
            <a:r>
              <a:rPr lang="en-US" altLang="zh-TW" sz="2800" smtClean="0">
                <a:sym typeface="Symbol" pitchFamily="18" charset="2"/>
              </a:rPr>
              <a:t>- (B/Z</a:t>
            </a:r>
            <a:r>
              <a:rPr lang="en-US" altLang="zh-TW" sz="2800" baseline="-25000" smtClean="0">
                <a:sym typeface="Symbol" pitchFamily="18" charset="2"/>
              </a:rPr>
              <a:t>0</a:t>
            </a:r>
            <a:r>
              <a:rPr lang="en-US" altLang="zh-TW" sz="2800" smtClean="0">
                <a:sym typeface="Symbol" pitchFamily="18" charset="2"/>
              </a:rPr>
              <a:t>)e</a:t>
            </a:r>
            <a:r>
              <a:rPr lang="en-US" altLang="zh-TW" sz="2800" baseline="30000" smtClean="0">
                <a:sym typeface="Symbol" pitchFamily="18" charset="2"/>
              </a:rPr>
              <a:t>x </a:t>
            </a:r>
            <a:endParaRPr lang="en-US" altLang="zh-TW" sz="2800" smtClean="0">
              <a:sym typeface="Symbol" pitchFamily="18" charset="2"/>
            </a:endParaRPr>
          </a:p>
          <a:p>
            <a:pPr>
              <a:lnSpc>
                <a:spcPct val="80000"/>
              </a:lnSpc>
            </a:pPr>
            <a:r>
              <a:rPr lang="en-US" altLang="zh-TW" sz="2800" smtClean="0">
                <a:sym typeface="Symbol" pitchFamily="18" charset="2"/>
              </a:rPr>
              <a:t>Since  =  [(R+ </a:t>
            </a:r>
            <a:r>
              <a:rPr lang="en-US" altLang="zh-TW" sz="2800" smtClean="0"/>
              <a:t>j </a:t>
            </a:r>
            <a:r>
              <a:rPr lang="en-US" altLang="zh-TW" sz="2800" smtClean="0">
                <a:sym typeface="Symbol" pitchFamily="18" charset="2"/>
              </a:rPr>
              <a:t> L)(G+</a:t>
            </a:r>
            <a:r>
              <a:rPr lang="en-US" altLang="zh-TW" sz="2800" smtClean="0"/>
              <a:t>j </a:t>
            </a:r>
            <a:r>
              <a:rPr lang="en-US" altLang="zh-TW" sz="2800" smtClean="0">
                <a:sym typeface="Symbol" pitchFamily="18" charset="2"/>
              </a:rPr>
              <a:t> C)]</a:t>
            </a:r>
            <a:r>
              <a:rPr lang="en-US" altLang="zh-TW" sz="2800" baseline="30000" smtClean="0">
                <a:sym typeface="Symbol" pitchFamily="18" charset="2"/>
              </a:rPr>
              <a:t>1/2</a:t>
            </a:r>
            <a:r>
              <a:rPr lang="en-US" altLang="zh-TW" sz="2800" smtClean="0">
                <a:sym typeface="Symbol" pitchFamily="18" charset="2"/>
              </a:rPr>
              <a:t> and</a:t>
            </a:r>
          </a:p>
          <a:p>
            <a:pPr>
              <a:lnSpc>
                <a:spcPct val="80000"/>
              </a:lnSpc>
            </a:pPr>
            <a:r>
              <a:rPr lang="en-US" altLang="zh-TW" sz="2800" smtClean="0">
                <a:sym typeface="Symbol" pitchFamily="18" charset="2"/>
              </a:rPr>
              <a:t>Z</a:t>
            </a:r>
            <a:r>
              <a:rPr lang="en-US" altLang="zh-TW" sz="2800" baseline="-25000" smtClean="0">
                <a:sym typeface="Symbol" pitchFamily="18" charset="2"/>
              </a:rPr>
              <a:t>0</a:t>
            </a:r>
            <a:r>
              <a:rPr lang="en-US" altLang="zh-TW" sz="2800" smtClean="0">
                <a:sym typeface="Symbol" pitchFamily="18" charset="2"/>
              </a:rPr>
              <a:t>=  </a:t>
            </a:r>
            <a:r>
              <a:rPr lang="en-US" altLang="zh-TW" sz="2400" smtClean="0">
                <a:sym typeface="Symbol" pitchFamily="18" charset="2"/>
              </a:rPr>
              <a:t>[(R+j  L)/(G+j  C)]</a:t>
            </a:r>
            <a:r>
              <a:rPr lang="en-US" altLang="zh-TW" sz="2400" baseline="30000" smtClean="0">
                <a:sym typeface="Symbol" pitchFamily="18" charset="2"/>
              </a:rPr>
              <a:t>1/2</a:t>
            </a:r>
            <a:endParaRPr lang="en-US" altLang="zh-TW" sz="2800" smtClean="0"/>
          </a:p>
          <a:p>
            <a:pPr>
              <a:lnSpc>
                <a:spcPct val="80000"/>
              </a:lnSpc>
            </a:pPr>
            <a:endParaRPr lang="en-US" altLang="zh-TW" sz="2800" smtClean="0"/>
          </a:p>
          <a:p>
            <a:pPr>
              <a:lnSpc>
                <a:spcPct val="80000"/>
              </a:lnSpc>
            </a:pPr>
            <a:endParaRPr lang="zh-TW" altLang="en-US" sz="2800" smtClean="0"/>
          </a:p>
        </p:txBody>
      </p:sp>
      <p:sp>
        <p:nvSpPr>
          <p:cNvPr id="60422" name="Rectangle 4"/>
          <p:cNvSpPr>
            <a:spLocks noChangeArrowheads="1"/>
          </p:cNvSpPr>
          <p:nvPr/>
        </p:nvSpPr>
        <p:spPr bwMode="auto">
          <a:xfrm>
            <a:off x="609600" y="4495800"/>
            <a:ext cx="48768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Demo</a:t>
            </a:r>
            <a:endParaRPr lang="zh-HK" altLang="en-US" dirty="0"/>
          </a:p>
        </p:txBody>
      </p:sp>
      <p:sp>
        <p:nvSpPr>
          <p:cNvPr id="4" name="Footer Placeholder 3"/>
          <p:cNvSpPr>
            <a:spLocks noGrp="1"/>
          </p:cNvSpPr>
          <p:nvPr>
            <p:ph type="ftr" sz="quarter" idx="11"/>
          </p:nvPr>
        </p:nvSpPr>
        <p:spPr/>
        <p:txBody>
          <a:bodyPr/>
          <a:lstStyle/>
          <a:p>
            <a:pPr>
              <a:defRPr/>
            </a:pPr>
            <a:r>
              <a:rPr lang="en-US" altLang="zh-TW" smtClean="0"/>
              <a:t>Transmission lines (v.8b)</a:t>
            </a:r>
            <a:endParaRPr lang="en-US" altLang="zh-TW"/>
          </a:p>
        </p:txBody>
      </p:sp>
      <p:sp>
        <p:nvSpPr>
          <p:cNvPr id="5" name="Slide Number Placeholder 4"/>
          <p:cNvSpPr>
            <a:spLocks noGrp="1"/>
          </p:cNvSpPr>
          <p:nvPr>
            <p:ph type="sldNum" sz="quarter" idx="12"/>
          </p:nvPr>
        </p:nvSpPr>
        <p:spPr/>
        <p:txBody>
          <a:bodyPr/>
          <a:lstStyle/>
          <a:p>
            <a:fld id="{7079FC8A-BDDC-4D61-BA47-C532795FA328}" type="slidenum">
              <a:rPr lang="zh-TW" altLang="en-US" smtClean="0"/>
              <a:pPr/>
              <a:t>7</a:t>
            </a:fld>
            <a:endParaRPr lang="en-US" altLang="zh-TW"/>
          </a:p>
        </p:txBody>
      </p:sp>
      <p:pic>
        <p:nvPicPr>
          <p:cNvPr id="48130" name="Picture 2">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2438400"/>
            <a:ext cx="619316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1752600"/>
            <a:ext cx="6188233" cy="830997"/>
          </a:xfrm>
          <a:prstGeom prst="rect">
            <a:avLst/>
          </a:prstGeom>
          <a:noFill/>
        </p:spPr>
        <p:txBody>
          <a:bodyPr wrap="none" rtlCol="0">
            <a:spAutoFit/>
          </a:bodyPr>
          <a:lstStyle/>
          <a:p>
            <a:r>
              <a:rPr lang="en-US" altLang="en-US" dirty="0">
                <a:hlinkClick r:id="rId2"/>
              </a:rPr>
              <a:t>https://www.youtube.com/watch?v=ozeYaikI11g</a:t>
            </a:r>
            <a:endParaRPr lang="en-US" altLang="en-US" dirty="0"/>
          </a:p>
          <a:p>
            <a:endParaRPr lang="zh-HK" altLang="en-US" dirty="0"/>
          </a:p>
        </p:txBody>
      </p:sp>
    </p:spTree>
    <p:extLst>
      <p:ext uri="{BB962C8B-B14F-4D97-AF65-F5344CB8AC3E}">
        <p14:creationId xmlns:p14="http://schemas.microsoft.com/office/powerpoint/2010/main" val="3298354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9219"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7D85A63A-E999-4776-9E27-06EB91A6456E}" type="slidenum">
              <a:rPr lang="zh-TW" altLang="en-US" sz="1400">
                <a:solidFill>
                  <a:schemeClr val="bg2"/>
                </a:solidFill>
              </a:rPr>
              <a:pPr/>
              <a:t>8</a:t>
            </a:fld>
            <a:endParaRPr lang="en-US" altLang="zh-TW" sz="1400">
              <a:solidFill>
                <a:schemeClr val="bg2"/>
              </a:solidFill>
            </a:endParaRPr>
          </a:p>
        </p:txBody>
      </p:sp>
      <p:sp>
        <p:nvSpPr>
          <p:cNvPr id="9220" name="Rectangle 2"/>
          <p:cNvSpPr>
            <a:spLocks noGrp="1" noChangeArrowheads="1"/>
          </p:cNvSpPr>
          <p:nvPr>
            <p:ph type="title"/>
          </p:nvPr>
        </p:nvSpPr>
        <p:spPr/>
        <p:txBody>
          <a:bodyPr/>
          <a:lstStyle/>
          <a:p>
            <a:r>
              <a:rPr lang="en-US" altLang="zh-TW" sz="3200" smtClean="0"/>
              <a:t>Cross sections of transmission lines to show how constant capacitance and inductance per unit length are maintained</a:t>
            </a:r>
            <a:endParaRPr lang="en-US" altLang="zh-TW" smtClean="0"/>
          </a:p>
        </p:txBody>
      </p:sp>
      <p:sp>
        <p:nvSpPr>
          <p:cNvPr id="9221" name="Rectangle 3"/>
          <p:cNvSpPr>
            <a:spLocks noGrp="1" noChangeArrowheads="1"/>
          </p:cNvSpPr>
          <p:nvPr>
            <p:ph type="body" idx="1"/>
          </p:nvPr>
        </p:nvSpPr>
        <p:spPr/>
        <p:txBody>
          <a:bodyPr/>
          <a:lstStyle/>
          <a:p>
            <a:r>
              <a:rPr lang="zh-TW" altLang="en-US" smtClean="0"/>
              <a:t> </a:t>
            </a:r>
          </a:p>
        </p:txBody>
      </p:sp>
      <p:pic>
        <p:nvPicPr>
          <p:cNvPr id="9222" name="Picture 4" descr="tx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048625"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Line 5"/>
          <p:cNvSpPr>
            <a:spLocks noChangeShapeType="1"/>
          </p:cNvSpPr>
          <p:nvPr/>
        </p:nvSpPr>
        <p:spPr bwMode="auto">
          <a:xfrm flipV="1">
            <a:off x="1447800" y="1600200"/>
            <a:ext cx="1371600" cy="9906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 name="Line 6"/>
          <p:cNvSpPr>
            <a:spLocks noChangeShapeType="1"/>
          </p:cNvSpPr>
          <p:nvPr/>
        </p:nvSpPr>
        <p:spPr bwMode="auto">
          <a:xfrm flipV="1">
            <a:off x="2057400" y="1905000"/>
            <a:ext cx="1981200" cy="1524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2"/>
          <p:cNvSpPr>
            <a:spLocks noGrp="1"/>
          </p:cNvSpPr>
          <p:nvPr>
            <p:ph type="ftr" sz="quarter" idx="11"/>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400" smtClean="0">
                <a:solidFill>
                  <a:schemeClr val="bg2"/>
                </a:solidFill>
              </a:rPr>
              <a:t>Transmission lines (v.8b)</a:t>
            </a:r>
            <a:endParaRPr lang="en-US" altLang="zh-TW" sz="1400">
              <a:solidFill>
                <a:schemeClr val="bg2"/>
              </a:solidFill>
            </a:endParaRPr>
          </a:p>
        </p:txBody>
      </p:sp>
      <p:sp>
        <p:nvSpPr>
          <p:cNvPr id="10243" name="Slide Number Placeholder 3"/>
          <p:cNvSpPr>
            <a:spLocks noGrp="1"/>
          </p:cNvSpPr>
          <p:nvPr>
            <p:ph type="sldNum" sz="quarter" idx="12"/>
          </p:nvPr>
        </p:nvSpPr>
        <p:spPr>
          <a:noFill/>
        </p:spPr>
        <p:txBody>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fld id="{7F364760-046D-4BF5-9514-4DC497757FF1}" type="slidenum">
              <a:rPr lang="zh-TW" altLang="en-US" sz="1400">
                <a:solidFill>
                  <a:schemeClr val="bg2"/>
                </a:solidFill>
              </a:rPr>
              <a:pPr/>
              <a:t>9</a:t>
            </a:fld>
            <a:endParaRPr lang="en-US" altLang="zh-TW" sz="1400" dirty="0">
              <a:solidFill>
                <a:schemeClr val="bg2"/>
              </a:solidFill>
            </a:endParaRPr>
          </a:p>
        </p:txBody>
      </p:sp>
      <p:pic>
        <p:nvPicPr>
          <p:cNvPr id="10244" name="Picture 2" descr="all_li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6951"/>
            <a:ext cx="1714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descr="al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53" y="1661140"/>
            <a:ext cx="1747547" cy="131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descr="se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785" y="1661140"/>
            <a:ext cx="1647415" cy="123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5"/>
          <p:cNvSpPr txBox="1">
            <a:spLocks noChangeArrowheads="1"/>
          </p:cNvSpPr>
          <p:nvPr/>
        </p:nvSpPr>
        <p:spPr bwMode="auto">
          <a:xfrm>
            <a:off x="405222" y="3207262"/>
            <a:ext cx="4154488"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dirty="0"/>
              <a:t>Connector and 50</a:t>
            </a:r>
            <a:r>
              <a:rPr kumimoji="1" lang="en-US" altLang="zh-TW" dirty="0">
                <a:sym typeface="Symbol" pitchFamily="18" charset="2"/>
              </a:rPr>
              <a:t></a:t>
            </a:r>
            <a:r>
              <a:rPr kumimoji="1" lang="en-US" altLang="zh-TW" dirty="0"/>
              <a:t> </a:t>
            </a:r>
            <a:r>
              <a:rPr lang="en-US" altLang="zh-TW" dirty="0"/>
              <a:t>  terminator </a:t>
            </a:r>
          </a:p>
        </p:txBody>
      </p:sp>
      <p:sp>
        <p:nvSpPr>
          <p:cNvPr id="10248" name="Text Box 6"/>
          <p:cNvSpPr txBox="1">
            <a:spLocks noChangeArrowheads="1"/>
          </p:cNvSpPr>
          <p:nvPr/>
        </p:nvSpPr>
        <p:spPr bwMode="auto">
          <a:xfrm>
            <a:off x="2095500" y="373626"/>
            <a:ext cx="1790699"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800" dirty="0" smtClean="0"/>
              <a:t>Transmission line for cable TV</a:t>
            </a:r>
            <a:endParaRPr lang="en-US" altLang="zh-TW" sz="1800" dirty="0"/>
          </a:p>
        </p:txBody>
      </p:sp>
      <p:sp>
        <p:nvSpPr>
          <p:cNvPr id="10249" name="Text Box 7"/>
          <p:cNvSpPr txBox="1">
            <a:spLocks noChangeArrowheads="1"/>
          </p:cNvSpPr>
          <p:nvPr/>
        </p:nvSpPr>
        <p:spPr bwMode="auto">
          <a:xfrm>
            <a:off x="316117" y="5410200"/>
            <a:ext cx="2746375" cy="822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dirty="0"/>
              <a:t>Cross section of </a:t>
            </a:r>
          </a:p>
          <a:p>
            <a:r>
              <a:rPr lang="en-US" altLang="zh-TW" dirty="0"/>
              <a:t>Coaxial transmission</a:t>
            </a:r>
          </a:p>
        </p:txBody>
      </p:sp>
      <p:sp>
        <p:nvSpPr>
          <p:cNvPr id="10250" name="Text Box 8"/>
          <p:cNvSpPr txBox="1">
            <a:spLocks noChangeArrowheads="1"/>
          </p:cNvSpPr>
          <p:nvPr/>
        </p:nvSpPr>
        <p:spPr bwMode="auto">
          <a:xfrm>
            <a:off x="228600" y="6583363"/>
            <a:ext cx="5070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en-US" sz="1200"/>
              <a:t>http://i.ehow.com/images/GlobalPhoto/Articles/5194840/284225-main_Full.jpg</a:t>
            </a:r>
          </a:p>
        </p:txBody>
      </p:sp>
      <p:pic>
        <p:nvPicPr>
          <p:cNvPr id="10251" name="Picture 9" descr="http://i.ehow.com/images/GlobalPhoto/Articles/5194840/284225-main_Fu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801962"/>
            <a:ext cx="2022475" cy="129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747763" y="5141283"/>
            <a:ext cx="2382996" cy="646331"/>
          </a:xfrm>
          <a:prstGeom prst="rect">
            <a:avLst/>
          </a:prstGeom>
          <a:noFill/>
        </p:spPr>
        <p:txBody>
          <a:bodyPr wrap="square" rtlCol="0">
            <a:spAutoFit/>
          </a:bodyPr>
          <a:lstStyle/>
          <a:p>
            <a:r>
              <a:rPr lang="en-US" sz="1800" dirty="0"/>
              <a:t>https://en.wikipedia.org/wiki/Category_5_cable</a:t>
            </a:r>
          </a:p>
        </p:txBody>
      </p:sp>
      <p:pic>
        <p:nvPicPr>
          <p:cNvPr id="46082" name="Picture 2" descr="C:\Users\khwong\AppData\Local\Microsoft\Windows\Temporary Internet Files\Content.IE5\HV3J91Z9\network-cabl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8261" y="306951"/>
            <a:ext cx="1727041" cy="1727041"/>
          </a:xfrm>
          <a:prstGeom prst="rect">
            <a:avLst/>
          </a:prstGeom>
          <a:noFill/>
          <a:extLst>
            <a:ext uri="{909E8E84-426E-40DD-AFC4-6F175D3DCCD1}">
              <a14:hiddenFill xmlns:a14="http://schemas.microsoft.com/office/drawing/2010/main">
                <a:solidFill>
                  <a:srgbClr val="FFFFFF"/>
                </a:solidFill>
              </a14:hiddenFill>
            </a:ext>
          </a:extLst>
        </p:spPr>
      </p:pic>
      <p:pic>
        <p:nvPicPr>
          <p:cNvPr id="46083" name="Picture 3" descr="C:\Users\khwong\AppData\Local\Microsoft\Windows\Temporary Internet Files\Content.IE5\6LKMCY5G\Ethernet-Cable-icon[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2756" y="561409"/>
            <a:ext cx="1099731" cy="1099731"/>
          </a:xfrm>
          <a:prstGeom prst="rect">
            <a:avLst/>
          </a:prstGeom>
          <a:noFill/>
          <a:extLst>
            <a:ext uri="{909E8E84-426E-40DD-AFC4-6F175D3DCCD1}">
              <a14:hiddenFill xmlns:a14="http://schemas.microsoft.com/office/drawing/2010/main">
                <a:solidFill>
                  <a:srgbClr val="FFFFFF"/>
                </a:solidFill>
              </a14:hiddenFill>
            </a:ext>
          </a:extLst>
        </p:spPr>
      </p:pic>
      <p:pic>
        <p:nvPicPr>
          <p:cNvPr id="46084" name="Picture 4" descr="C:\Users\khwong\AppData\Local\Microsoft\Windows\Temporary Internet Files\Content.IE5\HV3J91Z9\cable-de-par-trenzado[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3874" y="1788691"/>
            <a:ext cx="2019300" cy="16471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59710" y="3686159"/>
            <a:ext cx="2470704" cy="1477328"/>
          </a:xfrm>
          <a:prstGeom prst="rect">
            <a:avLst/>
          </a:prstGeom>
          <a:noFill/>
        </p:spPr>
        <p:txBody>
          <a:bodyPr wrap="square" rtlCol="0">
            <a:spAutoFit/>
          </a:bodyPr>
          <a:lstStyle/>
          <a:p>
            <a:r>
              <a:rPr lang="en-US" sz="1800" dirty="0" smtClean="0"/>
              <a:t>Typical Ethernet Cat-5 cable: characteristic impedance 100</a:t>
            </a:r>
            <a:r>
              <a:rPr kumimoji="1" lang="en-US" altLang="zh-TW" sz="1800" dirty="0">
                <a:sym typeface="Symbol" pitchFamily="18" charset="2"/>
              </a:rPr>
              <a:t> </a:t>
            </a:r>
            <a:r>
              <a:rPr kumimoji="1" lang="en-US" altLang="zh-TW" sz="1800" dirty="0" smtClean="0">
                <a:sym typeface="Symbol" pitchFamily="18" charset="2"/>
              </a:rPr>
              <a:t>,</a:t>
            </a:r>
          </a:p>
          <a:p>
            <a:r>
              <a:rPr kumimoji="1" lang="en-US" sz="1800" dirty="0" smtClean="0">
                <a:sym typeface="Symbol" pitchFamily="18" charset="2"/>
              </a:rPr>
              <a:t>Can carry up to 1GHz of signal</a:t>
            </a:r>
            <a:endParaRPr lang="en-US" sz="1800" dirty="0"/>
          </a:p>
        </p:txBody>
      </p:sp>
      <p:sp>
        <p:nvSpPr>
          <p:cNvPr id="4" name="TextBox 3"/>
          <p:cNvSpPr txBox="1"/>
          <p:nvPr/>
        </p:nvSpPr>
        <p:spPr>
          <a:xfrm>
            <a:off x="3581400" y="73353"/>
            <a:ext cx="4019049" cy="461665"/>
          </a:xfrm>
          <a:prstGeom prst="rect">
            <a:avLst/>
          </a:prstGeom>
          <a:noFill/>
        </p:spPr>
        <p:txBody>
          <a:bodyPr wrap="none" rtlCol="0">
            <a:spAutoFit/>
          </a:bodyPr>
          <a:lstStyle/>
          <a:p>
            <a:r>
              <a:rPr lang="en-US" altLang="en-US" dirty="0" smtClean="0"/>
              <a:t>Examples of transmission lines</a:t>
            </a:r>
            <a:endParaRPr lang="en-US" dirty="0"/>
          </a:p>
        </p:txBody>
      </p:sp>
      <p:cxnSp>
        <p:nvCxnSpPr>
          <p:cNvPr id="6" name="Straight Connector 5"/>
          <p:cNvCxnSpPr/>
          <p:nvPr/>
        </p:nvCxnSpPr>
        <p:spPr bwMode="auto">
          <a:xfrm>
            <a:off x="4419600" y="696791"/>
            <a:ext cx="0" cy="5246809"/>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7230638" y="2971800"/>
            <a:ext cx="1913362" cy="2123658"/>
          </a:xfrm>
          <a:prstGeom prst="rect">
            <a:avLst/>
          </a:prstGeom>
          <a:noFill/>
        </p:spPr>
        <p:txBody>
          <a:bodyPr wrap="square" rtlCol="0">
            <a:spAutoFit/>
          </a:bodyPr>
          <a:lstStyle/>
          <a:p>
            <a:r>
              <a:rPr lang="en-US" sz="1800" dirty="0" smtClean="0"/>
              <a:t>High voltage Power lines:</a:t>
            </a:r>
            <a:r>
              <a:rPr lang="en-US" sz="1800"/>
              <a:t> </a:t>
            </a:r>
            <a:r>
              <a:rPr lang="en-US" sz="1800" smtClean="0"/>
              <a:t>115</a:t>
            </a:r>
            <a:r>
              <a:rPr lang="en-US" sz="1800" dirty="0"/>
              <a:t> kV </a:t>
            </a:r>
            <a:r>
              <a:rPr lang="en-US" sz="1800"/>
              <a:t>or </a:t>
            </a:r>
            <a:r>
              <a:rPr lang="en-US" sz="1800" smtClean="0"/>
              <a:t>above, </a:t>
            </a:r>
            <a:r>
              <a:rPr lang="en-US" sz="1800" dirty="0" smtClean="0"/>
              <a:t>typical </a:t>
            </a:r>
            <a:r>
              <a:rPr lang="en-US" sz="1800" dirty="0"/>
              <a:t>characteristic impedance </a:t>
            </a:r>
            <a:r>
              <a:rPr lang="en-US" sz="1800" dirty="0" smtClean="0"/>
              <a:t>300</a:t>
            </a:r>
            <a:r>
              <a:rPr kumimoji="1" lang="en-US" altLang="zh-TW" sz="1800" dirty="0">
                <a:sym typeface="Symbol" pitchFamily="18" charset="2"/>
              </a:rPr>
              <a:t> </a:t>
            </a:r>
            <a:endParaRPr lang="en-US" sz="1800" dirty="0" smtClean="0"/>
          </a:p>
          <a:p>
            <a:endParaRPr lang="en-US" dirty="0"/>
          </a:p>
        </p:txBody>
      </p:sp>
      <p:pic>
        <p:nvPicPr>
          <p:cNvPr id="4608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78737" y="561409"/>
            <a:ext cx="1096963"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389018" y="5025739"/>
            <a:ext cx="1676400" cy="1200329"/>
          </a:xfrm>
          <a:prstGeom prst="rect">
            <a:avLst/>
          </a:prstGeom>
          <a:noFill/>
        </p:spPr>
        <p:txBody>
          <a:bodyPr wrap="square" rtlCol="0">
            <a:spAutoFit/>
          </a:bodyPr>
          <a:lstStyle/>
          <a:p>
            <a:r>
              <a:rPr lang="en-US" sz="1800" dirty="0"/>
              <a:t>https://en.wikipedia.org/wiki/Electric_power_transmission</a:t>
            </a:r>
          </a:p>
        </p:txBody>
      </p:sp>
      <p:cxnSp>
        <p:nvCxnSpPr>
          <p:cNvPr id="26" name="Straight Connector 25"/>
          <p:cNvCxnSpPr/>
          <p:nvPr/>
        </p:nvCxnSpPr>
        <p:spPr bwMode="auto">
          <a:xfrm>
            <a:off x="7222755" y="979259"/>
            <a:ext cx="0" cy="5246809"/>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新細明體" charset="-12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Designs\SERENE.POT</Template>
  <TotalTime>5074</TotalTime>
  <Words>4591</Words>
  <Application>Microsoft Office PowerPoint</Application>
  <PresentationFormat>On-screen Show (4:3)</PresentationFormat>
  <Paragraphs>738</Paragraphs>
  <Slides>64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Serene</vt:lpstr>
      <vt:lpstr>Equation</vt:lpstr>
      <vt:lpstr>High Speed Logic  Transmission lines</vt:lpstr>
      <vt:lpstr>Transmission lines overview</vt:lpstr>
      <vt:lpstr>(1) Characteristics of and applications of  Transmission lines</vt:lpstr>
      <vt:lpstr>Advantage of using transmission lines: Reduce Electromagnetic Interference (EMI) in point-to-point wiring</vt:lpstr>
      <vt:lpstr>Transmission line problem (Ringing)</vt:lpstr>
      <vt:lpstr>Demo</vt:lpstr>
      <vt:lpstr>Demo</vt:lpstr>
      <vt:lpstr>Cross sections of transmission lines to show how constant capacitance and inductance per unit length are maintained</vt:lpstr>
      <vt:lpstr>PowerPoint Presentation</vt:lpstr>
      <vt:lpstr>Characteristic of a transmission line</vt:lpstr>
      <vt:lpstr>(2)  Reflections in transmission lines and methods to  reduce them</vt:lpstr>
      <vt:lpstr>Define voltages/ functions of the line</vt:lpstr>
      <vt:lpstr>Exercises for Transmission lines   Exercise 1</vt:lpstr>
      <vt:lpstr>Load-end reflection</vt:lpstr>
      <vt:lpstr>Find Load-end reflective coefficient R2=Vr/Vi</vt:lpstr>
      <vt:lpstr>Exercise 2</vt:lpstr>
      <vt:lpstr> </vt:lpstr>
      <vt:lpstr>Exercise 3</vt:lpstr>
      <vt:lpstr> Load-end transmission</vt:lpstr>
      <vt:lpstr>Derivation for T(): At load-end  (Junction between  the line and load)</vt:lpstr>
      <vt:lpstr>Output transmission function T=Vt/Vi </vt:lpstr>
      <vt:lpstr>Summary of Load-end Output transmission function T</vt:lpstr>
      <vt:lpstr>Exercise 4</vt:lpstr>
      <vt:lpstr>Source-end reflection </vt:lpstr>
      <vt:lpstr>Source-end (R1) reflective coefficient</vt:lpstr>
      <vt:lpstr>Source-end Input acceptance function A</vt:lpstr>
      <vt:lpstr>Exercise 5</vt:lpstr>
      <vt:lpstr>Reflections on un-matched transmission lines</vt:lpstr>
      <vt:lpstr>A summary</vt:lpstr>
      <vt:lpstr>An example</vt:lpstr>
      <vt:lpstr>PowerPoint Presentation</vt:lpstr>
      <vt:lpstr>Exercise 6 : Calculate the following values, plot the figure similar to that in the previous example. </vt:lpstr>
      <vt:lpstr>Ways to reduce reflections</vt:lpstr>
      <vt:lpstr>Application to PCI bus from 3.3 to 5.8V</vt:lpstr>
      <vt:lpstr>From: http://direct.xilinx.com/bvdocs/appnotes/xapp311.pdf</vt:lpstr>
      <vt:lpstr>PowerPoint Presentation</vt:lpstr>
      <vt:lpstr>PowerPoint Presentation</vt:lpstr>
      <vt:lpstr>Conclusion</vt:lpstr>
      <vt:lpstr>References</vt:lpstr>
      <vt:lpstr>Appendix 1</vt:lpstr>
      <vt:lpstr>Mathematics of transmission lines</vt:lpstr>
      <vt:lpstr>Main formulas (for proof, see appendix 1)</vt:lpstr>
      <vt:lpstr>Incident and reflective waves</vt:lpstr>
      <vt:lpstr>Characteristics of ideal Transmission lines</vt:lpstr>
      <vt:lpstr>Appendix 1</vt:lpstr>
      <vt:lpstr>Characteristics of ideal Transmission lines</vt:lpstr>
      <vt:lpstr>Step response of transmission lines</vt:lpstr>
      <vt:lpstr>Delay and impedance of ideal transmission lines</vt:lpstr>
      <vt:lpstr>A quick reference of the important transmission line formulas</vt:lpstr>
      <vt:lpstr>A small segment</vt:lpstr>
      <vt:lpstr>For the small segment of wire</vt:lpstr>
      <vt:lpstr>Applying phasor equations, I,V depend on x only, not t But v,i depend on t and x v = Vej  t ---------------------------------------(3) i =  Iej  t ----------------------------------------(4)</vt:lpstr>
      <vt:lpstr>Put 5,4,8 into 1</vt:lpstr>
      <vt:lpstr>Put 7,3,6 into 2</vt:lpstr>
      <vt:lpstr>From the wave equation form (see [2] , Homogeneous 2nd order differential equations, also see appendix2,3)</vt:lpstr>
      <vt:lpstr>Different transmission lines</vt:lpstr>
      <vt:lpstr>(Case1) Infinite transmission line</vt:lpstr>
      <vt:lpstr>Infinite transmission line: characteristic impedance= Z0</vt:lpstr>
      <vt:lpstr>Infinite transmission line: characteristic impedance= Z0</vt:lpstr>
      <vt:lpstr>(Case 2) Matched line (no reflection)</vt:lpstr>
      <vt:lpstr>Matched line, characteristic impedance= Z0 (Same as infinite line, no reflection) </vt:lpstr>
      <vt:lpstr>Appendix2: 2nd order homogenous differential equation</vt:lpstr>
      <vt:lpstr>Appendix2 continue: Our transmission line equation</vt:lpstr>
      <vt:lpstr>Appendix 3, from ref. [3]</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 Transmission lines</dc:title>
  <dc:creator>khwong</dc:creator>
  <cp:lastModifiedBy>khwong</cp:lastModifiedBy>
  <cp:revision>191</cp:revision>
  <cp:lastPrinted>1998-02-04T17:39:18Z</cp:lastPrinted>
  <dcterms:created xsi:type="dcterms:W3CDTF">1998-01-27T01:54:24Z</dcterms:created>
  <dcterms:modified xsi:type="dcterms:W3CDTF">2018-04-09T08:28:09Z</dcterms:modified>
</cp:coreProperties>
</file>