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88" r:id="rId2"/>
    <p:sldId id="289" r:id="rId3"/>
    <p:sldId id="290" r:id="rId4"/>
    <p:sldId id="296" r:id="rId5"/>
    <p:sldId id="291" r:id="rId6"/>
    <p:sldId id="292" r:id="rId7"/>
    <p:sldId id="293" r:id="rId8"/>
    <p:sldId id="272" r:id="rId9"/>
    <p:sldId id="275" r:id="rId10"/>
    <p:sldId id="273" r:id="rId11"/>
    <p:sldId id="276" r:id="rId12"/>
    <p:sldId id="277" r:id="rId13"/>
    <p:sldId id="278" r:id="rId14"/>
    <p:sldId id="279" r:id="rId15"/>
    <p:sldId id="282" r:id="rId16"/>
    <p:sldId id="284" r:id="rId17"/>
    <p:sldId id="285" r:id="rId18"/>
    <p:sldId id="286" r:id="rId19"/>
    <p:sldId id="287" r:id="rId20"/>
    <p:sldId id="281" r:id="rId21"/>
    <p:sldId id="283" r:id="rId22"/>
    <p:sldId id="294" r:id="rId23"/>
    <p:sldId id="29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0" autoAdjust="0"/>
    <p:restoredTop sz="94660"/>
  </p:normalViewPr>
  <p:slideViewPr>
    <p:cSldViewPr>
      <p:cViewPr>
        <p:scale>
          <a:sx n="100" d="100"/>
          <a:sy n="100" d="100"/>
        </p:scale>
        <p:origin x="-2022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46F7-2728-4E0B-9DC3-028C8E75A9D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74D5B-A2DA-46C9-8A78-B55F389AA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6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81A30-86B8-409B-874A-1197ADB410A5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14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E7675-C415-4570-8F12-DEFCAF93679D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37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5210-B591-4FA1-990D-2B6E58C3085D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76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28D43-7C7A-48F5-908C-1730E6F040CB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5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1E840-5EC9-470C-B964-D6B35FFB8322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50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70EEE-8CF1-4A80-AC58-7060F88F7902}" type="datetime1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04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D3A1A-A841-4EB5-8B3E-273268D06786}" type="datetime1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0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BB9D4-B6C6-458A-A080-5E530A0FA651}" type="datetime1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0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597E2-692E-4E1A-A51A-61DCA7FC2AE9}" type="datetime1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6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CCA2C-C5C6-4BD7-9FE4-8B8B845D2D92}" type="datetime1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37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5C6B2-848D-4044-9A9B-D5B3C0307D9A}" type="datetime1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531B4-1661-4223-AAED-AE1084805A99}" type="datetime1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F5126-ADCF-463C-B119-3D0377D423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75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hamsterworks.co.nz/mediawiki/index.php/FPGA_Project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hamsterworks.co.nz/mediawiki/index.php/Sonar" TargetMode="External"/><Relationship Id="rId2" Type="http://schemas.openxmlformats.org/officeDocument/2006/relationships/hyperlink" Target="https://www.youtube.com/watch?v=GHbs8RZSRr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hamsterworks.co.nz/mediawiki/index.php/TinyT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hamsterworks.co.nz/mediawiki/index.php/Stepper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hamsterworks.co.nz/mediawiki/index.php/Cheap_Analogue_Inpu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cuhk.edu.hk/~khwong/www2/ceng3430/TestVGA.zip" TargetMode="External"/><Relationship Id="rId2" Type="http://schemas.openxmlformats.org/officeDocument/2006/relationships/hyperlink" Target="http://hamsterworks.co.nz/mediawiki/index.php/Zedboard_VGA_HDM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hamsterworks.co.nz/mediawiki/index.php/PMODamp3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store.digilentinc.com/pmod-oledrgb-96-x-64-rgb-oled-display-with-16-bit-color-resolution/" TargetMode="External"/><Relationship Id="rId2" Type="http://schemas.openxmlformats.org/officeDocument/2006/relationships/hyperlink" Target="http://store.digilentinc.com/pmod-modul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log.digilentinc.com/digilent-pmods-input-pmods-sensors/" TargetMode="External"/><Relationship Id="rId5" Type="http://schemas.openxmlformats.org/officeDocument/2006/relationships/hyperlink" Target="http://store.digilentinc.com/pmod-mic3-mems-microphone-with-adjustable-gain/" TargetMode="External"/><Relationship Id="rId4" Type="http://schemas.openxmlformats.org/officeDocument/2006/relationships/hyperlink" Target="http://store.digilentinc.com/pmod-acl-3-axis-accelerometer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fileadmin.cs.lth.se/cs/Education/EDA385/HT10/student_doc/Piano/report_final.pdf" TargetMode="External"/><Relationship Id="rId2" Type="http://schemas.openxmlformats.org/officeDocument/2006/relationships/hyperlink" Target="http://hamsterworks.co.nz/mediawiki/index.php/FPGA_Projec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eyond-circuits.com/wordpress/tutorial/" TargetMode="Externa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u6jBlbKlgOA" TargetMode="External"/><Relationship Id="rId13" Type="http://schemas.openxmlformats.org/officeDocument/2006/relationships/hyperlink" Target="https://youtu.be/N_8qlq07zNQ" TargetMode="External"/><Relationship Id="rId3" Type="http://schemas.openxmlformats.org/officeDocument/2006/relationships/hyperlink" Target="https://youtu.be/Hksl8gjPFcM" TargetMode="External"/><Relationship Id="rId7" Type="http://schemas.openxmlformats.org/officeDocument/2006/relationships/hyperlink" Target="https://youtu.be/_VH3fUazEEI" TargetMode="External"/><Relationship Id="rId12" Type="http://schemas.openxmlformats.org/officeDocument/2006/relationships/hyperlink" Target="https://www.youtube.com/watch?v=QjVtGCvQZEE" TargetMode="External"/><Relationship Id="rId2" Type="http://schemas.openxmlformats.org/officeDocument/2006/relationships/hyperlink" Target="https://youtu.be/JyEU1YbYMrc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youtu.be/IqsHO1Ez7mU" TargetMode="External"/><Relationship Id="rId11" Type="http://schemas.openxmlformats.org/officeDocument/2006/relationships/hyperlink" Target="https://youtu.be/z7C8dXn9EQ0" TargetMode="External"/><Relationship Id="rId5" Type="http://schemas.openxmlformats.org/officeDocument/2006/relationships/hyperlink" Target="https://youtu.be/iZB-3HZxG5U" TargetMode="External"/><Relationship Id="rId15" Type="http://schemas.openxmlformats.org/officeDocument/2006/relationships/hyperlink" Target="https://youtu.be/OrRvQntMpCQ" TargetMode="External"/><Relationship Id="rId10" Type="http://schemas.openxmlformats.org/officeDocument/2006/relationships/hyperlink" Target="https://youtu.be/DiLjDbkbejs" TargetMode="External"/><Relationship Id="rId4" Type="http://schemas.openxmlformats.org/officeDocument/2006/relationships/hyperlink" Target="https://youtu.be/2wEG-U8DNak" TargetMode="External"/><Relationship Id="rId9" Type="http://schemas.openxmlformats.org/officeDocument/2006/relationships/hyperlink" Target="https://youtu.be/dEdnp1Tni9c" TargetMode="External"/><Relationship Id="rId14" Type="http://schemas.openxmlformats.org/officeDocument/2006/relationships/hyperlink" Target="https://youtu.be/r6GzCLq5IFc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tore.digilentinc.com/pmod-modul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learn.cuhk.edu.hk/webapps/login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store.digilentinc.com/" TargetMode="External"/><Relationship Id="rId2" Type="http://schemas.openxmlformats.org/officeDocument/2006/relationships/hyperlink" Target="https://en.wikipedia.org/wiki/Pmod_Interfac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orld.taobao.com/" TargetMode="External"/><Relationship Id="rId4" Type="http://schemas.openxmlformats.org/officeDocument/2006/relationships/hyperlink" Target="http://store.digilentinc.com/pmod-modul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CENG3430 Rapid Prototyping of Digital Systems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Free </a:t>
            </a:r>
            <a:r>
              <a:rPr lang="en-US" b="1" dirty="0"/>
              <a:t>Project specifications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D49-5543-4031-BFD1-9BF1E86B13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23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topic for reference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References</a:t>
            </a:r>
            <a:endParaRPr lang="en-US" dirty="0"/>
          </a:p>
          <a:p>
            <a:r>
              <a:rPr lang="en-US" dirty="0">
                <a:hlinkClick r:id="rId2"/>
              </a:rPr>
              <a:t>http://hamsterworks.co.nz/mediawiki/index.php/FPGA_Projects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9BF5126-ADCF-463C-B119-3D0377D4237A}" type="slidenum">
              <a:rPr lang="en-US" smtClean="0"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84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Example1</a:t>
            </a:r>
            <a:br>
              <a:rPr lang="en-US" dirty="0" smtClean="0"/>
            </a:br>
            <a:r>
              <a:rPr lang="en-US" dirty="0" smtClean="0"/>
              <a:t>Ultrasonic radar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You can watch a short video of it at 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www.youtube.com/watch?v=GHbs8RZSRr0</a:t>
            </a:r>
            <a:endParaRPr lang="en-US" dirty="0" smtClean="0"/>
          </a:p>
          <a:p>
            <a:r>
              <a:rPr lang="en-US" dirty="0" smtClean="0"/>
              <a:t>Source</a:t>
            </a:r>
          </a:p>
          <a:p>
            <a:pPr lvl="1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hamsterworks.co.nz/mediawiki/index.php/Sonar</a:t>
            </a:r>
            <a:endParaRPr lang="en-US" dirty="0" smtClean="0"/>
          </a:p>
          <a:p>
            <a:r>
              <a:rPr lang="en-US" dirty="0" smtClean="0"/>
              <a:t>Idea</a:t>
            </a:r>
          </a:p>
          <a:p>
            <a:pPr lvl="1"/>
            <a:r>
              <a:rPr lang="en-US" dirty="0" smtClean="0"/>
              <a:t>count and display the time delay time between sending and receiving the sound package </a:t>
            </a:r>
          </a:p>
          <a:p>
            <a:r>
              <a:rPr lang="en-US" dirty="0" smtClean="0"/>
              <a:t>Improvements: Can add more functions to the radar:</a:t>
            </a:r>
          </a:p>
          <a:p>
            <a:pPr lvl="1"/>
            <a:r>
              <a:rPr lang="en-US" dirty="0" smtClean="0"/>
              <a:t>More user control, </a:t>
            </a:r>
          </a:p>
          <a:p>
            <a:pPr lvl="1"/>
            <a:r>
              <a:rPr lang="en-US" dirty="0" smtClean="0"/>
              <a:t>Longer distance</a:t>
            </a:r>
          </a:p>
          <a:p>
            <a:pPr lvl="1"/>
            <a:r>
              <a:rPr lang="en-US" dirty="0" smtClean="0"/>
              <a:t>Increase accuracy by averaging 10 counts</a:t>
            </a:r>
          </a:p>
          <a:p>
            <a:pPr lvl="1"/>
            <a:r>
              <a:rPr lang="en-US" dirty="0"/>
              <a:t>Send data to Linux for display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CENG3430 project specification v.8b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11</a:t>
            </a:fld>
            <a:endParaRPr lang="en-US" dirty="0"/>
          </a:p>
        </p:txBody>
      </p:sp>
      <p:pic>
        <p:nvPicPr>
          <p:cNvPr id="1026" name="Picture 2" descr="Sona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33400"/>
            <a:ext cx="2063642" cy="1162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3334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Example2</a:t>
            </a:r>
            <a:br>
              <a:rPr lang="en-US" dirty="0" smtClean="0"/>
            </a:br>
            <a:r>
              <a:rPr lang="en-US" dirty="0"/>
              <a:t>RS232 </a:t>
            </a:r>
            <a:r>
              <a:rPr lang="en-US" dirty="0" smtClean="0"/>
              <a:t>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</a:t>
            </a:r>
          </a:p>
          <a:p>
            <a:pPr lvl="1"/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</a:t>
            </a:r>
            <a:r>
              <a:rPr lang="en-US" sz="2400" dirty="0" smtClean="0">
                <a:hlinkClick r:id="rId2"/>
              </a:rPr>
              <a:t>hamsterworks.co.nz/mediawiki/index.php/TinyTx</a:t>
            </a:r>
            <a:r>
              <a:rPr lang="en-US" sz="2400" dirty="0" smtClean="0"/>
              <a:t> </a:t>
            </a:r>
          </a:p>
          <a:p>
            <a:r>
              <a:rPr lang="en-US" dirty="0" smtClean="0"/>
              <a:t>Idea:</a:t>
            </a:r>
          </a:p>
          <a:p>
            <a:pPr lvl="1"/>
            <a:r>
              <a:rPr lang="en-US" dirty="0" smtClean="0"/>
              <a:t>Provided basic features of RS232 interface</a:t>
            </a:r>
          </a:p>
          <a:p>
            <a:r>
              <a:rPr lang="en-US" dirty="0" smtClean="0"/>
              <a:t>Improvements:</a:t>
            </a:r>
          </a:p>
          <a:p>
            <a:pPr lvl="1"/>
            <a:r>
              <a:rPr lang="en-US" dirty="0" smtClean="0"/>
              <a:t>Give more features</a:t>
            </a:r>
          </a:p>
          <a:p>
            <a:pPr lvl="1"/>
            <a:r>
              <a:rPr lang="en-US" dirty="0" smtClean="0"/>
              <a:t>Error check: Parity check</a:t>
            </a:r>
          </a:p>
          <a:p>
            <a:pPr lvl="1"/>
            <a:r>
              <a:rPr lang="en-US" dirty="0" smtClean="0"/>
              <a:t>Variable bitrate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CENG3430 project specification v.8b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91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Example3</a:t>
            </a:r>
            <a:br>
              <a:rPr lang="en-US" dirty="0" smtClean="0"/>
            </a:br>
            <a:r>
              <a:rPr lang="en-US" dirty="0" smtClean="0"/>
              <a:t>Stepping motor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Source</a:t>
            </a:r>
          </a:p>
          <a:p>
            <a:pPr lvl="1"/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hamsterworks.co.nz/mediawiki/index.php/Stepper</a:t>
            </a:r>
            <a:endParaRPr lang="en-US" sz="2400" dirty="0" smtClean="0"/>
          </a:p>
          <a:p>
            <a:r>
              <a:rPr lang="en-US" dirty="0" smtClean="0"/>
              <a:t>Idea:</a:t>
            </a:r>
          </a:p>
          <a:p>
            <a:pPr lvl="1"/>
            <a:r>
              <a:rPr lang="en-US" dirty="0" smtClean="0"/>
              <a:t>Control a small steeping motor by providing the clocking pulses</a:t>
            </a:r>
          </a:p>
          <a:p>
            <a:r>
              <a:rPr lang="en-US" dirty="0" smtClean="0"/>
              <a:t>Improvements:</a:t>
            </a:r>
          </a:p>
          <a:p>
            <a:pPr lvl="1"/>
            <a:r>
              <a:rPr lang="en-US" dirty="0" smtClean="0"/>
              <a:t>Build a small robot using it.</a:t>
            </a:r>
          </a:p>
          <a:p>
            <a:pPr lvl="1"/>
            <a:r>
              <a:rPr lang="en-US" dirty="0" smtClean="0"/>
              <a:t>Interface Linux to the motors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CENG3430 project specification v.8b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13</a:t>
            </a:fld>
            <a:endParaRPr lang="en-US" dirty="0"/>
          </a:p>
        </p:txBody>
      </p:sp>
      <p:pic>
        <p:nvPicPr>
          <p:cNvPr id="2050" name="Picture 2" descr="Gear Stepper Motor with Dri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28600"/>
            <a:ext cx="26924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904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 4: </a:t>
            </a:r>
            <a:br>
              <a:rPr lang="en-US" dirty="0" smtClean="0"/>
            </a:br>
            <a:r>
              <a:rPr lang="en-US" dirty="0" smtClean="0"/>
              <a:t>Joystick interface :Analogue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hamsterworks.co.nz/mediawiki/index.php/Cheap_Analogue_Input</a:t>
            </a:r>
            <a:endParaRPr lang="en-US" dirty="0" smtClean="0"/>
          </a:p>
          <a:p>
            <a:pPr lvl="1"/>
            <a:r>
              <a:rPr lang="en-US" dirty="0" smtClean="0"/>
              <a:t>Be able to read the inputs from a variable resistor</a:t>
            </a:r>
          </a:p>
          <a:p>
            <a:r>
              <a:rPr lang="en-US" dirty="0" smtClean="0"/>
              <a:t>Improvements:</a:t>
            </a:r>
          </a:p>
          <a:p>
            <a:pPr lvl="1"/>
            <a:r>
              <a:rPr lang="en-US" dirty="0" smtClean="0"/>
              <a:t> Multi inputs</a:t>
            </a:r>
          </a:p>
          <a:p>
            <a:pPr lvl="1"/>
            <a:r>
              <a:rPr lang="en-US" dirty="0" smtClean="0"/>
              <a:t>Link to Linux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14</a:t>
            </a:fld>
            <a:endParaRPr lang="en-US"/>
          </a:p>
        </p:txBody>
      </p:sp>
      <p:pic>
        <p:nvPicPr>
          <p:cNvPr id="4098" name="Picture 2" descr="C:\Users\khwong\AppData\Local\Microsoft\Windows\INetCache\IE\PZFE8VFO\Joystick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4800"/>
            <a:ext cx="1250950" cy="153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032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 5a: </a:t>
            </a:r>
            <a:br>
              <a:rPr lang="en-US" dirty="0" smtClean="0"/>
            </a:br>
            <a:r>
              <a:rPr lang="en-US" dirty="0" smtClean="0"/>
              <a:t>VGA or HDMI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Source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hamsterworks.co.nz/mediawiki/index.php/Zedboard_VGA_HDMI</a:t>
            </a:r>
            <a:endParaRPr lang="en-US" dirty="0" smtClean="0"/>
          </a:p>
          <a:p>
            <a:r>
              <a:rPr lang="en-US" dirty="0" smtClean="0"/>
              <a:t>Idea: generate timing signals for the display</a:t>
            </a:r>
          </a:p>
          <a:p>
            <a:r>
              <a:rPr lang="en-US" dirty="0" smtClean="0"/>
              <a:t>Improvements:</a:t>
            </a:r>
          </a:p>
          <a:p>
            <a:pPr lvl="1"/>
            <a:r>
              <a:rPr lang="en-US" dirty="0" smtClean="0"/>
              <a:t> Create some graphics or animation using this display</a:t>
            </a:r>
          </a:p>
          <a:p>
            <a:pPr lvl="1"/>
            <a:r>
              <a:rPr lang="en-US" dirty="0" smtClean="0"/>
              <a:t>Link to Linux</a:t>
            </a:r>
          </a:p>
          <a:p>
            <a:r>
              <a:rPr lang="en-US" dirty="0" smtClean="0"/>
              <a:t>A demo test has been performed, the file is at</a:t>
            </a:r>
          </a:p>
          <a:p>
            <a:pPr lvl="1"/>
            <a:r>
              <a:rPr lang="en-US" dirty="0">
                <a:hlinkClick r:id="rId3"/>
              </a:rPr>
              <a:t>http://www.cse.cuhk.edu.hk/~khwong/www2/ceng3430/TestVGA.zip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15</a:t>
            </a:fld>
            <a:endParaRPr lang="en-US"/>
          </a:p>
        </p:txBody>
      </p:sp>
      <p:pic>
        <p:nvPicPr>
          <p:cNvPr id="5122" name="Picture 2" descr="Zed 1080p dv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8600"/>
            <a:ext cx="2377017" cy="178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5215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62400" cy="1143000"/>
          </a:xfrm>
        </p:spPr>
        <p:txBody>
          <a:bodyPr>
            <a:noAutofit/>
          </a:bodyPr>
          <a:lstStyle/>
          <a:p>
            <a:pPr algn="l"/>
            <a:r>
              <a:rPr lang="en-US" sz="2400" dirty="0"/>
              <a:t>Example </a:t>
            </a:r>
            <a:r>
              <a:rPr lang="en-US" sz="2400" dirty="0" smtClean="0"/>
              <a:t>5b : VGA </a:t>
            </a:r>
            <a:r>
              <a:rPr lang="en-US" sz="2400" dirty="0"/>
              <a:t>Connector on </a:t>
            </a:r>
            <a:r>
              <a:rPr lang="en-US" sz="2400" dirty="0" err="1" smtClean="0"/>
              <a:t>ZedBoard</a:t>
            </a:r>
            <a:r>
              <a:rPr lang="en-US" sz="2400" dirty="0" smtClean="0"/>
              <a:t> (By </a:t>
            </a:r>
            <a:r>
              <a:rPr lang="en-US" sz="2400" dirty="0"/>
              <a:t>S</a:t>
            </a:r>
            <a:r>
              <a:rPr lang="en-US" sz="2400" dirty="0" smtClean="0"/>
              <a:t>imon </a:t>
            </a:r>
            <a:r>
              <a:rPr lang="en-US" sz="2400" dirty="0"/>
              <a:t>W</a:t>
            </a:r>
            <a:r>
              <a:rPr lang="en-US" sz="2400" dirty="0" smtClean="0"/>
              <a:t>ong)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 </a:t>
            </a:r>
          </a:p>
          <a:p>
            <a:r>
              <a:rPr lang="en-US" dirty="0"/>
              <a:t>The </a:t>
            </a:r>
            <a:r>
              <a:rPr lang="en-US" dirty="0" err="1"/>
              <a:t>ZedBoard</a:t>
            </a:r>
            <a:r>
              <a:rPr lang="en-US" dirty="0"/>
              <a:t> allows 12-bit color video output through a through-hole VGA connector, TE 4-1734682-2.  Each color is created from resistor-ladder from four PL pins.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219200"/>
            <a:ext cx="403860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595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/>
              <a:t>Example </a:t>
            </a:r>
            <a:r>
              <a:rPr lang="en-US" sz="2700" dirty="0" smtClean="0"/>
              <a:t>5c: The </a:t>
            </a:r>
            <a:r>
              <a:rPr lang="en-US" sz="2700" dirty="0"/>
              <a:t>VGA connections on the </a:t>
            </a:r>
            <a:r>
              <a:rPr lang="en-US" sz="2700" dirty="0" err="1"/>
              <a:t>ZedBoard</a:t>
            </a:r>
            <a:r>
              <a:rPr lang="en-US" sz="2700" dirty="0"/>
              <a:t> are defined in the XDC file as follow: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2000" b="1" dirty="0"/>
              <a:t>The VGA connections on the </a:t>
            </a:r>
            <a:r>
              <a:rPr lang="en-US" sz="2000" b="1" dirty="0" err="1"/>
              <a:t>ZedBoard</a:t>
            </a:r>
            <a:r>
              <a:rPr lang="en-US" sz="2000" b="1" dirty="0"/>
              <a:t> are defined in the XDC file as follow: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/>
              <a:t># ----------------------------------------------------------------------------</a:t>
            </a:r>
          </a:p>
          <a:p>
            <a:r>
              <a:rPr lang="en-US" sz="2000" dirty="0"/>
              <a:t># VGA Output - Bank 33</a:t>
            </a:r>
          </a:p>
          <a:p>
            <a:r>
              <a:rPr lang="en-US" sz="2000" dirty="0"/>
              <a:t># ---------------------------------------------------------------------------- 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Y21  [</a:t>
            </a:r>
            <a:r>
              <a:rPr lang="en-US" sz="2000" dirty="0" err="1"/>
              <a:t>get_ports</a:t>
            </a:r>
            <a:r>
              <a:rPr lang="en-US" sz="2000" dirty="0"/>
              <a:t> {B1}];  # "VGA-B1"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Y20  [</a:t>
            </a:r>
            <a:r>
              <a:rPr lang="en-US" sz="2000" dirty="0" err="1"/>
              <a:t>get_ports</a:t>
            </a:r>
            <a:r>
              <a:rPr lang="en-US" sz="2000" dirty="0"/>
              <a:t> {B2}];  # "VGA-B2"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AB20 [</a:t>
            </a:r>
            <a:r>
              <a:rPr lang="en-US" sz="2000" dirty="0" err="1"/>
              <a:t>get_ports</a:t>
            </a:r>
            <a:r>
              <a:rPr lang="en-US" sz="2000" dirty="0"/>
              <a:t> {B3}];  # "VGA-B3"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AB19 [</a:t>
            </a:r>
            <a:r>
              <a:rPr lang="en-US" sz="2000" dirty="0" err="1"/>
              <a:t>get_ports</a:t>
            </a:r>
            <a:r>
              <a:rPr lang="en-US" sz="2000" dirty="0"/>
              <a:t> {B4}];  # "VGA-B4"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AB22 [</a:t>
            </a:r>
            <a:r>
              <a:rPr lang="en-US" sz="2000" dirty="0" err="1"/>
              <a:t>get_ports</a:t>
            </a:r>
            <a:r>
              <a:rPr lang="en-US" sz="2000" dirty="0"/>
              <a:t> {G1}];  # "VGA-G1"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AA22 [</a:t>
            </a:r>
            <a:r>
              <a:rPr lang="en-US" sz="2000" dirty="0" err="1"/>
              <a:t>get_ports</a:t>
            </a:r>
            <a:r>
              <a:rPr lang="en-US" sz="2000" dirty="0"/>
              <a:t> {G2}];  # "VGA-G2"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AB21 [</a:t>
            </a:r>
            <a:r>
              <a:rPr lang="en-US" sz="2000" dirty="0" err="1"/>
              <a:t>get_ports</a:t>
            </a:r>
            <a:r>
              <a:rPr lang="en-US" sz="2000" dirty="0"/>
              <a:t> {G3}];  # "VGA-G3"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AA21 [</a:t>
            </a:r>
            <a:r>
              <a:rPr lang="en-US" sz="2000" dirty="0" err="1"/>
              <a:t>get_ports</a:t>
            </a:r>
            <a:r>
              <a:rPr lang="en-US" sz="2000" dirty="0"/>
              <a:t> {G4}];  # "VGA-G4"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AA19 [</a:t>
            </a:r>
            <a:r>
              <a:rPr lang="en-US" sz="2000" dirty="0" err="1"/>
              <a:t>get_ports</a:t>
            </a:r>
            <a:r>
              <a:rPr lang="en-US" sz="2000" dirty="0"/>
              <a:t> {HS}];  # "VGA-HS"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V20  [</a:t>
            </a:r>
            <a:r>
              <a:rPr lang="en-US" sz="2000" dirty="0" err="1"/>
              <a:t>get_ports</a:t>
            </a:r>
            <a:r>
              <a:rPr lang="en-US" sz="2000" dirty="0"/>
              <a:t> {R1}];  # "VGA-R1"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U20  [</a:t>
            </a:r>
            <a:r>
              <a:rPr lang="en-US" sz="2000" dirty="0" err="1"/>
              <a:t>get_ports</a:t>
            </a:r>
            <a:r>
              <a:rPr lang="en-US" sz="2000" dirty="0"/>
              <a:t> {R2}];  # "VGA-R2"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V19  [</a:t>
            </a:r>
            <a:r>
              <a:rPr lang="en-US" sz="2000" dirty="0" err="1"/>
              <a:t>get_ports</a:t>
            </a:r>
            <a:r>
              <a:rPr lang="en-US" sz="2000" dirty="0"/>
              <a:t> {R3}];  # "VGA-R3"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V18  [</a:t>
            </a:r>
            <a:r>
              <a:rPr lang="en-US" sz="2000" dirty="0" err="1"/>
              <a:t>get_ports</a:t>
            </a:r>
            <a:r>
              <a:rPr lang="en-US" sz="2000" dirty="0"/>
              <a:t> {R4}];  # "VGA-R4"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PACKAGE_PIN Y19  [</a:t>
            </a:r>
            <a:r>
              <a:rPr lang="en-US" sz="2000" dirty="0" err="1"/>
              <a:t>get_ports</a:t>
            </a:r>
            <a:r>
              <a:rPr lang="en-US" sz="2000" dirty="0"/>
              <a:t> {VS}];  # "VGA-VS"</a:t>
            </a:r>
          </a:p>
          <a:p>
            <a:r>
              <a:rPr lang="en-US" sz="2000" dirty="0"/>
              <a:t> </a:t>
            </a:r>
          </a:p>
          <a:p>
            <a:r>
              <a:rPr lang="en-US" sz="2000" dirty="0" err="1"/>
              <a:t>set_property</a:t>
            </a:r>
            <a:r>
              <a:rPr lang="en-US" sz="2000" dirty="0"/>
              <a:t> IOSTANDARD LVCMOS33 [</a:t>
            </a:r>
            <a:r>
              <a:rPr lang="en-US" sz="2000" dirty="0" err="1"/>
              <a:t>get_ports</a:t>
            </a:r>
            <a:r>
              <a:rPr lang="en-US" sz="2000" dirty="0"/>
              <a:t> -</a:t>
            </a:r>
            <a:r>
              <a:rPr lang="en-US" sz="2000" dirty="0" err="1"/>
              <a:t>of_objects</a:t>
            </a:r>
            <a:r>
              <a:rPr lang="en-US" sz="2000" dirty="0"/>
              <a:t> [</a:t>
            </a:r>
            <a:r>
              <a:rPr lang="en-US" sz="2000" dirty="0" err="1"/>
              <a:t>get_iobanks</a:t>
            </a:r>
            <a:r>
              <a:rPr lang="en-US" sz="2000" dirty="0"/>
              <a:t> 33]];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2220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92412"/>
            <a:ext cx="6858000" cy="224155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268412"/>
            <a:ext cx="5257800" cy="11207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 </a:t>
            </a:r>
            <a:r>
              <a:rPr lang="en-US" dirty="0" smtClean="0"/>
              <a:t>5d </a:t>
            </a:r>
            <a:r>
              <a:rPr lang="en-US" dirty="0"/>
              <a:t>: </a:t>
            </a:r>
            <a:r>
              <a:rPr lang="en-US" dirty="0" smtClean="0"/>
              <a:t>Timing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r>
              <a:rPr lang="en-US" sz="1400" dirty="0" smtClean="0"/>
              <a:t> </a:t>
            </a:r>
            <a:r>
              <a:rPr lang="en-US" sz="1400" b="1" dirty="0"/>
              <a:t>Horizontal Sync HS</a:t>
            </a:r>
            <a:r>
              <a:rPr lang="en-US" sz="1400" dirty="0"/>
              <a:t> – we need to generate a horizontal sync pulses to the </a:t>
            </a:r>
            <a:r>
              <a:rPr lang="en-US" sz="1400" dirty="0" smtClean="0"/>
              <a:t>monitor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1400" b="1" dirty="0" smtClean="0"/>
              <a:t>Vertical </a:t>
            </a:r>
            <a:r>
              <a:rPr lang="en-US" sz="1400" b="1" dirty="0"/>
              <a:t>Sync VS</a:t>
            </a:r>
            <a:r>
              <a:rPr lang="en-US" sz="1400" dirty="0"/>
              <a:t> – we also need to generate a vertical sync pulses to the </a:t>
            </a:r>
            <a:r>
              <a:rPr lang="en-US" sz="1400" dirty="0" smtClean="0"/>
              <a:t>monitor</a:t>
            </a:r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b="1" dirty="0" smtClean="0"/>
          </a:p>
          <a:p>
            <a:endParaRPr lang="en-US" sz="1400" b="1" dirty="0"/>
          </a:p>
          <a:p>
            <a:endParaRPr lang="en-US" sz="1400" b="1" dirty="0" smtClean="0"/>
          </a:p>
          <a:p>
            <a:r>
              <a:rPr lang="en-US" sz="1400" b="1" dirty="0" smtClean="0"/>
              <a:t>Pixel </a:t>
            </a:r>
            <a:r>
              <a:rPr lang="en-US" sz="1400" b="1" dirty="0"/>
              <a:t>Clock (</a:t>
            </a:r>
            <a:r>
              <a:rPr lang="en-US" sz="1400" b="1" dirty="0" err="1"/>
              <a:t>pixelclk</a:t>
            </a:r>
            <a:r>
              <a:rPr lang="en-US" sz="1400" b="1" dirty="0"/>
              <a:t>) – </a:t>
            </a:r>
            <a:r>
              <a:rPr lang="en-US" sz="1400" dirty="0"/>
              <a:t>Pixel clock is 25MHz clock derived from 100MHz clock (</a:t>
            </a:r>
            <a:r>
              <a:rPr lang="en-US" sz="1400" dirty="0" err="1"/>
              <a:t>clk</a:t>
            </a:r>
            <a:r>
              <a:rPr lang="en-US" sz="1400" dirty="0"/>
              <a:t> )</a:t>
            </a:r>
          </a:p>
          <a:p>
            <a:endParaRPr lang="en-US" sz="1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5795962"/>
            <a:ext cx="2895600" cy="365125"/>
          </a:xfrm>
        </p:spPr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18</a:t>
            </a:fld>
            <a:endParaRPr lang="en-US"/>
          </a:p>
        </p:txBody>
      </p:sp>
      <p:pic>
        <p:nvPicPr>
          <p:cNvPr id="8" name="Picture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5334000"/>
            <a:ext cx="4953000" cy="132715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19400" y="1371600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1us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781300" y="2971800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37us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89099" y="5149334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6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smtClean="0"/>
              <a:t>5e </a:t>
            </a:r>
            <a:r>
              <a:rPr lang="en-US" dirty="0"/>
              <a:t>: </a:t>
            </a:r>
            <a:r>
              <a:rPr lang="en-US" b="1" dirty="0" smtClean="0"/>
              <a:t>R,G,B </a:t>
            </a:r>
            <a:r>
              <a:rPr lang="en-US" b="1" dirty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/>
              <a:t>R,G,B data</a:t>
            </a:r>
            <a:r>
              <a:rPr lang="en-US" dirty="0"/>
              <a:t> – R, G and B  pixels data are consists of 4 bits per color. The 4 bits RGB color data are converted to analog signal and output to the VGA connector.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19</a:t>
            </a:fld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133600"/>
            <a:ext cx="3637915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7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Objective and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Objective</a:t>
            </a:r>
            <a:endParaRPr lang="en-US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learn and practice how to employ VHDL and FPGA to build useful hardware systems</a:t>
            </a:r>
          </a:p>
          <a:p>
            <a:r>
              <a:rPr lang="en-US" b="1" dirty="0"/>
              <a:t>Requirement</a:t>
            </a:r>
            <a:endParaRPr lang="en-US" dirty="0"/>
          </a:p>
          <a:p>
            <a:pPr lvl="1"/>
            <a:r>
              <a:rPr lang="en-US" dirty="0"/>
              <a:t>Design your project based on our Xilinx-</a:t>
            </a:r>
            <a:r>
              <a:rPr lang="en-US" dirty="0" err="1"/>
              <a:t>Zedboard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your project, the following parts should be included: Input(s), output(s), main core unit, control unit (FSM).</a:t>
            </a:r>
          </a:p>
          <a:p>
            <a:pPr lvl="1"/>
            <a:r>
              <a:rPr lang="en-US" dirty="0"/>
              <a:t>Two students in one group.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D49-5543-4031-BFD1-9BF1E86B13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78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 6: </a:t>
            </a:r>
            <a:br>
              <a:rPr lang="en-US" dirty="0" smtClean="0"/>
            </a:br>
            <a:r>
              <a:rPr lang="en-US" dirty="0" smtClean="0"/>
              <a:t>Sound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hamsterworks.co.nz/mediawiki/index.php/PMODamp3</a:t>
            </a:r>
            <a:endParaRPr lang="en-US" dirty="0" smtClean="0"/>
          </a:p>
          <a:p>
            <a:pPr lvl="1"/>
            <a:r>
              <a:rPr lang="en-US" dirty="0" smtClean="0"/>
              <a:t>Idea: produce sound from FPGA</a:t>
            </a:r>
          </a:p>
          <a:p>
            <a:r>
              <a:rPr lang="en-US" dirty="0" smtClean="0"/>
              <a:t>Improvements:</a:t>
            </a:r>
          </a:p>
          <a:p>
            <a:pPr lvl="1"/>
            <a:r>
              <a:rPr lang="en-US" dirty="0" smtClean="0"/>
              <a:t>Play music, or generate a song through this interface </a:t>
            </a:r>
          </a:p>
          <a:p>
            <a:pPr lvl="1"/>
            <a:r>
              <a:rPr lang="en-US" dirty="0" smtClean="0"/>
              <a:t>Link to Linux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20</a:t>
            </a:fld>
            <a:endParaRPr lang="en-US"/>
          </a:p>
        </p:txBody>
      </p:sp>
      <p:pic>
        <p:nvPicPr>
          <p:cNvPr id="5124" name="Picture 4" descr="Pmod amp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04800"/>
            <a:ext cx="2656518" cy="1491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780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Example 7: </a:t>
            </a:r>
            <a:br>
              <a:rPr lang="en-US" dirty="0" smtClean="0"/>
            </a:br>
            <a:r>
              <a:rPr lang="en-US" dirty="0" smtClean="0"/>
              <a:t>Play with PMOD modules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Main Source</a:t>
            </a:r>
            <a:endParaRPr lang="en-US" dirty="0" smtClean="0"/>
          </a:p>
          <a:p>
            <a:pPr lvl="1"/>
            <a:r>
              <a:rPr lang="en-US" dirty="0">
                <a:hlinkClick r:id="rId2"/>
              </a:rPr>
              <a:t>http://store.digilentinc.com/pmod-modules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Small display</a:t>
            </a:r>
          </a:p>
          <a:p>
            <a:pPr lvl="1"/>
            <a:r>
              <a:rPr lang="en-US" dirty="0">
                <a:hlinkClick r:id="rId3"/>
              </a:rPr>
              <a:t>http://store.digilentinc.com/pmod-oledrgb-96-x-64-rgb-oled-display-with-16-bit-color-resolution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err="1" smtClean="0"/>
              <a:t>Pmod</a:t>
            </a:r>
            <a:r>
              <a:rPr lang="en-US" dirty="0" smtClean="0"/>
              <a:t> </a:t>
            </a:r>
            <a:r>
              <a:rPr lang="en-US" dirty="0"/>
              <a:t>ACL: 3-axis </a:t>
            </a:r>
            <a:r>
              <a:rPr lang="en-US" dirty="0" smtClean="0"/>
              <a:t>Accelerometer</a:t>
            </a:r>
            <a:endParaRPr lang="en-US" dirty="0" smtClean="0">
              <a:hlinkClick r:id="rId4"/>
            </a:endParaRPr>
          </a:p>
          <a:p>
            <a:pPr lvl="1"/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://store.digilentinc.com/pmod-acl-3-axis-accelerometer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dirty="0" smtClean="0"/>
              <a:t>Microphone</a:t>
            </a:r>
          </a:p>
          <a:p>
            <a:pPr lvl="1"/>
            <a:r>
              <a:rPr lang="en-US" dirty="0">
                <a:hlinkClick r:id="rId5"/>
              </a:rPr>
              <a:t>http://store.digilentinc.com/pmod-mic3-mems-microphone-with-adjustable-gain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r>
              <a:rPr lang="en-US" dirty="0" smtClean="0"/>
              <a:t>Temperature sensor</a:t>
            </a:r>
          </a:p>
          <a:p>
            <a:pPr lvl="1"/>
            <a:r>
              <a:rPr lang="en-US" dirty="0">
                <a:hlinkClick r:id="rId6"/>
              </a:rPr>
              <a:t>https://blog.digilentinc.com/digilent-pmods-input-pmods-sensors</a:t>
            </a:r>
            <a:r>
              <a:rPr lang="en-US" dirty="0" smtClean="0">
                <a:hlinkClick r:id="rId6"/>
              </a:rPr>
              <a:t>/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40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References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://hamsterworks.co.nz/mediawiki/index.php/FPGA_Projects</a:t>
            </a:r>
            <a:endParaRPr lang="en-US" dirty="0"/>
          </a:p>
          <a:p>
            <a:r>
              <a:rPr lang="en-US" u="sng" dirty="0">
                <a:hlinkClick r:id="rId3"/>
              </a:rPr>
              <a:t>http://fileadmin.cs.lth.se/cs/Education/EDA385/HT10/student_doc/Piano/report_final.pdf</a:t>
            </a:r>
            <a:endParaRPr lang="en-US" dirty="0"/>
          </a:p>
          <a:p>
            <a:r>
              <a:rPr lang="en-US" u="sng" dirty="0">
                <a:hlinkClick r:id="rId4"/>
              </a:rPr>
              <a:t>https://www.beyond-circuits.com/wordpress/tutorial/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D49-5543-4031-BFD1-9BF1E86B132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62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Previous demo videos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ceng3430 project demos: April, 2017: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4300" dirty="0" smtClean="0"/>
              <a:t>0  </a:t>
            </a:r>
            <a:r>
              <a:rPr lang="en-US" sz="4300" dirty="0" err="1"/>
              <a:t>tetreis</a:t>
            </a:r>
            <a:r>
              <a:rPr lang="en-US" sz="4300" dirty="0"/>
              <a:t> V 20170418 173258</a:t>
            </a:r>
          </a:p>
          <a:p>
            <a:r>
              <a:rPr lang="en-US" sz="4300" u="sng" dirty="0">
                <a:hlinkClick r:id="rId2"/>
              </a:rPr>
              <a:t>https://youtu.be/JyEU1YbYMrc</a:t>
            </a:r>
            <a:endParaRPr lang="en-US" sz="4300" dirty="0"/>
          </a:p>
          <a:p>
            <a:r>
              <a:rPr lang="en-US" sz="4300" dirty="0"/>
              <a:t>-------------------------------------</a:t>
            </a:r>
          </a:p>
          <a:p>
            <a:r>
              <a:rPr lang="en-US" sz="4300" dirty="0"/>
              <a:t>1  Count down Traffic Light System</a:t>
            </a:r>
          </a:p>
          <a:p>
            <a:r>
              <a:rPr lang="en-US" sz="4300" u="sng" dirty="0">
                <a:hlinkClick r:id="rId3"/>
              </a:rPr>
              <a:t>https://youtu.be/Hksl8gjPFcM</a:t>
            </a:r>
            <a:endParaRPr lang="en-US" sz="4300" dirty="0"/>
          </a:p>
          <a:p>
            <a:r>
              <a:rPr lang="en-US" sz="4300" dirty="0"/>
              <a:t>-------------------------------------</a:t>
            </a:r>
          </a:p>
          <a:p>
            <a:r>
              <a:rPr lang="en-US" sz="4300" dirty="0"/>
              <a:t>2  Space Invader</a:t>
            </a:r>
          </a:p>
          <a:p>
            <a:r>
              <a:rPr lang="en-US" sz="4300" u="sng" dirty="0">
                <a:hlinkClick r:id="rId4"/>
              </a:rPr>
              <a:t>https://youtu.be/2wEG-U8DNak</a:t>
            </a:r>
            <a:endParaRPr lang="en-US" sz="4300" dirty="0"/>
          </a:p>
          <a:p>
            <a:r>
              <a:rPr lang="en-US" sz="4300" dirty="0"/>
              <a:t>-------------------------------------</a:t>
            </a:r>
          </a:p>
          <a:p>
            <a:r>
              <a:rPr lang="en-US" sz="4300" dirty="0"/>
              <a:t>3  Number Guessing Game</a:t>
            </a:r>
          </a:p>
          <a:p>
            <a:r>
              <a:rPr lang="en-US" sz="4300" u="sng" dirty="0">
                <a:hlinkClick r:id="rId5"/>
              </a:rPr>
              <a:t>https://youtu.be/iZB-3HZxG5U</a:t>
            </a:r>
            <a:endParaRPr lang="en-US" sz="4300" dirty="0"/>
          </a:p>
          <a:p>
            <a:r>
              <a:rPr lang="en-US" sz="4300" dirty="0"/>
              <a:t>-------------------------------------</a:t>
            </a:r>
          </a:p>
          <a:p>
            <a:r>
              <a:rPr lang="en-US" sz="4300" dirty="0"/>
              <a:t>4  Password Lock</a:t>
            </a:r>
          </a:p>
          <a:p>
            <a:r>
              <a:rPr lang="en-US" sz="4300" u="sng" dirty="0">
                <a:hlinkClick r:id="rId6"/>
              </a:rPr>
              <a:t>https://youtu.be/IqsHO1Ez7mU</a:t>
            </a:r>
            <a:endParaRPr lang="en-US" sz="4300" dirty="0"/>
          </a:p>
          <a:p>
            <a:r>
              <a:rPr lang="en-US" sz="4300" dirty="0"/>
              <a:t>-------------------------------------</a:t>
            </a:r>
          </a:p>
          <a:p>
            <a:r>
              <a:rPr lang="en-US" sz="4300" dirty="0"/>
              <a:t>5  Piano</a:t>
            </a:r>
          </a:p>
          <a:p>
            <a:r>
              <a:rPr lang="en-US" sz="4300" u="sng" dirty="0">
                <a:hlinkClick r:id="rId7"/>
              </a:rPr>
              <a:t>https://youtu.be/_VH3fUazEEI</a:t>
            </a:r>
            <a:endParaRPr lang="en-US" sz="4300" dirty="0"/>
          </a:p>
          <a:p>
            <a:r>
              <a:rPr lang="en-US" sz="4300" dirty="0"/>
              <a:t>-------------------------------------</a:t>
            </a:r>
          </a:p>
          <a:p>
            <a:r>
              <a:rPr lang="en-US" sz="4300" dirty="0"/>
              <a:t>6 Tic Tac Toe + Snake + Breakout Clone</a:t>
            </a:r>
          </a:p>
          <a:p>
            <a:r>
              <a:rPr lang="en-US" sz="4300" u="sng" dirty="0">
                <a:hlinkClick r:id="rId8"/>
              </a:rPr>
              <a:t>https://youtu.be/u6jBlbKlgOA</a:t>
            </a:r>
            <a:r>
              <a:rPr lang="en-US" sz="4300" dirty="0"/>
              <a:t> 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3700" dirty="0" smtClean="0"/>
              <a:t>7  MP3 Player</a:t>
            </a:r>
          </a:p>
          <a:p>
            <a:r>
              <a:rPr lang="en-US" sz="3700" dirty="0" smtClean="0"/>
              <a:t>https://youtu.be/MDIvooGHVvc</a:t>
            </a:r>
          </a:p>
          <a:p>
            <a:r>
              <a:rPr lang="en-US" sz="3700" dirty="0" smtClean="0"/>
              <a:t>-------------------------------------</a:t>
            </a:r>
          </a:p>
          <a:p>
            <a:r>
              <a:rPr lang="en-US" sz="3700" dirty="0" smtClean="0"/>
              <a:t>8  Piano and Music Player</a:t>
            </a:r>
          </a:p>
          <a:p>
            <a:r>
              <a:rPr lang="en-US" sz="3700" u="sng" dirty="0" smtClean="0">
                <a:hlinkClick r:id="rId9"/>
              </a:rPr>
              <a:t>https://youtu.be/dEdnp1Tni9c</a:t>
            </a:r>
            <a:r>
              <a:rPr lang="en-US" sz="3700" dirty="0" smtClean="0"/>
              <a:t> </a:t>
            </a:r>
          </a:p>
          <a:p>
            <a:r>
              <a:rPr lang="en-US" sz="3700" dirty="0" smtClean="0"/>
              <a:t>-------------------------------------</a:t>
            </a:r>
          </a:p>
          <a:p>
            <a:r>
              <a:rPr lang="en-US" sz="3700" dirty="0" smtClean="0"/>
              <a:t>9  Sonar</a:t>
            </a:r>
          </a:p>
          <a:p>
            <a:r>
              <a:rPr lang="en-US" sz="3700" u="sng" dirty="0" smtClean="0">
                <a:hlinkClick r:id="rId10"/>
              </a:rPr>
              <a:t>https://youtu.be/DiLjDbkbejs</a:t>
            </a:r>
            <a:r>
              <a:rPr lang="en-US" sz="3700" dirty="0" smtClean="0"/>
              <a:t> </a:t>
            </a:r>
          </a:p>
          <a:p>
            <a:r>
              <a:rPr lang="en-US" sz="3700" dirty="0" smtClean="0"/>
              <a:t>-------------------------------------</a:t>
            </a:r>
          </a:p>
          <a:p>
            <a:r>
              <a:rPr lang="en-US" sz="3700" dirty="0" smtClean="0"/>
              <a:t>10  Washing Machine</a:t>
            </a:r>
          </a:p>
          <a:p>
            <a:r>
              <a:rPr lang="en-US" sz="3700" u="sng" dirty="0" smtClean="0">
                <a:hlinkClick r:id="rId11"/>
              </a:rPr>
              <a:t>https://youtu.be/z7C8dXn9EQ0</a:t>
            </a:r>
            <a:r>
              <a:rPr lang="en-US" sz="3700" dirty="0" smtClean="0"/>
              <a:t> </a:t>
            </a:r>
          </a:p>
          <a:p>
            <a:r>
              <a:rPr lang="en-US" sz="3700" dirty="0" smtClean="0"/>
              <a:t>-------------------------------------</a:t>
            </a:r>
          </a:p>
          <a:p>
            <a:r>
              <a:rPr lang="en-US" sz="3700" dirty="0" smtClean="0"/>
              <a:t>11  Table Tennis Game</a:t>
            </a:r>
          </a:p>
          <a:p>
            <a:r>
              <a:rPr lang="en-US" sz="3700" u="sng" dirty="0" smtClean="0">
                <a:hlinkClick r:id="rId12"/>
              </a:rPr>
              <a:t>https://www.youtube.com/watch?v=QjVtGCvQZEE</a:t>
            </a:r>
            <a:r>
              <a:rPr lang="en-US" sz="3700" dirty="0" smtClean="0"/>
              <a:t> </a:t>
            </a:r>
          </a:p>
          <a:p>
            <a:r>
              <a:rPr lang="en-US" sz="3700" dirty="0" smtClean="0"/>
              <a:t>--------------</a:t>
            </a:r>
          </a:p>
          <a:p>
            <a:r>
              <a:rPr lang="en-US" sz="3700" dirty="0" smtClean="0"/>
              <a:t>12  Snake</a:t>
            </a:r>
          </a:p>
          <a:p>
            <a:r>
              <a:rPr lang="en-US" sz="3700" u="sng" dirty="0" smtClean="0">
                <a:hlinkClick r:id="rId13"/>
              </a:rPr>
              <a:t>https://youtu.be/N_8qlq07zNQ</a:t>
            </a:r>
            <a:r>
              <a:rPr lang="en-US" sz="3700" dirty="0" smtClean="0"/>
              <a:t> </a:t>
            </a:r>
          </a:p>
          <a:p>
            <a:r>
              <a:rPr lang="en-US" sz="3700" dirty="0" smtClean="0"/>
              <a:t>-----------------</a:t>
            </a:r>
          </a:p>
          <a:p>
            <a:r>
              <a:rPr lang="en-US" sz="3700" dirty="0" smtClean="0"/>
              <a:t>13  2 digit Password Lock</a:t>
            </a:r>
          </a:p>
          <a:p>
            <a:r>
              <a:rPr lang="en-US" sz="3700" u="sng" dirty="0" smtClean="0">
                <a:hlinkClick r:id="rId14"/>
              </a:rPr>
              <a:t>https://youtu.be/r6GzCLq5IFc</a:t>
            </a:r>
            <a:r>
              <a:rPr lang="en-US" sz="3700" dirty="0" smtClean="0"/>
              <a:t> </a:t>
            </a:r>
          </a:p>
          <a:p>
            <a:r>
              <a:rPr lang="en-US" sz="3700" dirty="0" smtClean="0"/>
              <a:t>------------------</a:t>
            </a:r>
          </a:p>
          <a:p>
            <a:r>
              <a:rPr lang="en-US" sz="3700" dirty="0" smtClean="0"/>
              <a:t>14  Ultrasonic range finder</a:t>
            </a:r>
          </a:p>
          <a:p>
            <a:r>
              <a:rPr lang="en-US" sz="3700" u="sng" dirty="0" smtClean="0">
                <a:hlinkClick r:id="rId15"/>
              </a:rPr>
              <a:t>https://youtu.be/OrRvQntMpCQ</a:t>
            </a:r>
            <a:r>
              <a:rPr lang="en-US" sz="3700" dirty="0" smtClean="0"/>
              <a:t>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D49-5543-4031-BFD1-9BF1E86B132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07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Marking scheme of the course CENG3430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Final examination: 50 %</a:t>
            </a:r>
            <a:endParaRPr lang="en-US" dirty="0" smtClean="0"/>
          </a:p>
          <a:p>
            <a:pPr lvl="0"/>
            <a:r>
              <a:rPr lang="en-US" b="1" dirty="0" smtClean="0"/>
              <a:t>Course work : </a:t>
            </a:r>
            <a:r>
              <a:rPr lang="en-US" b="1" dirty="0"/>
              <a:t>50 </a:t>
            </a:r>
            <a:r>
              <a:rPr lang="en-US" b="1" dirty="0" smtClean="0"/>
              <a:t>%</a:t>
            </a:r>
          </a:p>
          <a:p>
            <a:pPr lvl="1"/>
            <a:r>
              <a:rPr lang="en-US" dirty="0" smtClean="0"/>
              <a:t>Weekly </a:t>
            </a:r>
            <a:r>
              <a:rPr lang="en-US" dirty="0"/>
              <a:t>class exercises: </a:t>
            </a:r>
            <a:r>
              <a:rPr lang="en-US" dirty="0" smtClean="0"/>
              <a:t>10%</a:t>
            </a:r>
          </a:p>
          <a:p>
            <a:pPr lvl="1"/>
            <a:r>
              <a:rPr lang="en-US" dirty="0" smtClean="0"/>
              <a:t>1 Quiz: 5%</a:t>
            </a:r>
          </a:p>
          <a:p>
            <a:pPr lvl="1"/>
            <a:r>
              <a:rPr lang="en-US" dirty="0" smtClean="0"/>
              <a:t>Weekly Labs</a:t>
            </a:r>
            <a:r>
              <a:rPr lang="en-US" dirty="0"/>
              <a:t>: </a:t>
            </a:r>
            <a:r>
              <a:rPr lang="en-US" dirty="0" smtClean="0"/>
              <a:t>10%</a:t>
            </a:r>
          </a:p>
          <a:p>
            <a:pPr lvl="1"/>
            <a:r>
              <a:rPr lang="en-US" dirty="0" smtClean="0"/>
              <a:t>Free project: 25%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D49-5543-4031-BFD1-9BF1E86B13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069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Marking scheme for the free project (total 100%)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b="1"/>
              <a:t>Proposal (1 page) (10%) </a:t>
            </a:r>
            <a:endParaRPr lang="en-US" b="1" smtClean="0"/>
          </a:p>
          <a:p>
            <a:pPr lvl="0"/>
            <a:r>
              <a:rPr lang="en-US" b="1" smtClean="0"/>
              <a:t>Demonstration </a:t>
            </a:r>
            <a:r>
              <a:rPr lang="en-US" b="1" dirty="0"/>
              <a:t>(50 %)</a:t>
            </a:r>
            <a:endParaRPr lang="en-US" dirty="0"/>
          </a:p>
          <a:p>
            <a:pPr lvl="1"/>
            <a:r>
              <a:rPr lang="en-US" dirty="0"/>
              <a:t>Each group will be given 5 minutes to demonstrate your project to us. The project will be evaluated based on:</a:t>
            </a:r>
          </a:p>
          <a:p>
            <a:pPr lvl="1"/>
            <a:r>
              <a:rPr lang="en-US" dirty="0"/>
              <a:t>The techniques used in the project (10 %)</a:t>
            </a:r>
          </a:p>
          <a:p>
            <a:pPr lvl="1"/>
            <a:r>
              <a:rPr lang="en-US" dirty="0"/>
              <a:t>Completeness of the project (10 %)</a:t>
            </a:r>
          </a:p>
          <a:p>
            <a:pPr lvl="1"/>
            <a:r>
              <a:rPr lang="en-US" dirty="0"/>
              <a:t>Creativity of your project (10 %)</a:t>
            </a:r>
          </a:p>
          <a:p>
            <a:pPr lvl="1"/>
            <a:r>
              <a:rPr lang="en-US" dirty="0"/>
              <a:t>Presentation performance (20 %)</a:t>
            </a:r>
          </a:p>
          <a:p>
            <a:pPr lvl="1"/>
            <a:r>
              <a:rPr lang="en-US" dirty="0"/>
              <a:t>Note: YouTube links to some previous demo videos can be found at appendix.</a:t>
            </a:r>
          </a:p>
          <a:p>
            <a:pPr lvl="0"/>
            <a:r>
              <a:rPr lang="en-US" b="1" dirty="0"/>
              <a:t>Final Report (40 %)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D49-5543-4031-BFD1-9BF1E86B13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81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Proposal (1 page) (10%)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Project </a:t>
            </a:r>
            <a:r>
              <a:rPr lang="en-US" b="1" dirty="0"/>
              <a:t>proposal</a:t>
            </a:r>
            <a:endParaRPr lang="en-US" dirty="0"/>
          </a:p>
          <a:p>
            <a:pPr lvl="1"/>
            <a:r>
              <a:rPr lang="en-US" dirty="0"/>
              <a:t>Title</a:t>
            </a:r>
          </a:p>
          <a:p>
            <a:pPr lvl="1"/>
            <a:r>
              <a:rPr lang="en-US" dirty="0"/>
              <a:t>Group members</a:t>
            </a:r>
          </a:p>
          <a:p>
            <a:pPr lvl="1"/>
            <a:r>
              <a:rPr lang="en-US" dirty="0"/>
              <a:t>Objectives</a:t>
            </a:r>
          </a:p>
          <a:p>
            <a:pPr lvl="1"/>
            <a:r>
              <a:rPr lang="en-US" dirty="0"/>
              <a:t>Plan with time </a:t>
            </a:r>
            <a:r>
              <a:rPr lang="en-US" dirty="0" smtClean="0"/>
              <a:t>schedule</a:t>
            </a:r>
          </a:p>
          <a:p>
            <a:pPr lvl="1"/>
            <a:r>
              <a:rPr lang="en-US" dirty="0"/>
              <a:t>Additional equipment needed: Each group can buy additional components/equipment (not more than HKD300, keep the receipts, reimburse later though TAs) for the project , e.g. buying “</a:t>
            </a:r>
            <a:r>
              <a:rPr lang="en-US" dirty="0" err="1"/>
              <a:t>pmod</a:t>
            </a:r>
            <a:r>
              <a:rPr lang="en-US" dirty="0"/>
              <a:t>” cards for the </a:t>
            </a:r>
            <a:r>
              <a:rPr lang="en-US" dirty="0" err="1"/>
              <a:t>zedboard</a:t>
            </a:r>
            <a:r>
              <a:rPr lang="en-US" dirty="0"/>
              <a:t>, see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D49-5543-4031-BFD1-9BF1E86B13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57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Pmod</a:t>
            </a:r>
            <a:r>
              <a:rPr lang="en-US" dirty="0" smtClean="0"/>
              <a:t> components available in the lab for your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342900" lvl="2" indent="-342900"/>
            <a:r>
              <a:rPr lang="en-US" dirty="0" err="1" smtClean="0"/>
              <a:t>Pplease</a:t>
            </a:r>
            <a:r>
              <a:rPr lang="en-US" dirty="0" smtClean="0"/>
              <a:t> make request in your proposal, see </a:t>
            </a:r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://store.digilentinc.com/pmod-modules/</a:t>
            </a:r>
            <a:r>
              <a:rPr lang="en-US" dirty="0"/>
              <a:t>  for specifications. You may also request other components not in this list.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D49-5543-4031-BFD1-9BF1E86B1326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821557"/>
              </p:ext>
            </p:extLst>
          </p:nvPr>
        </p:nvGraphicFramePr>
        <p:xfrm>
          <a:off x="1905000" y="2819400"/>
          <a:ext cx="6248399" cy="3809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8834"/>
                <a:gridCol w="4463143"/>
                <a:gridCol w="996422"/>
              </a:tblGrid>
              <a:tr h="42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Index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Description: </a:t>
                      </a:r>
                      <a:r>
                        <a:rPr lang="en-US" sz="1800" dirty="0" err="1">
                          <a:effectLst/>
                        </a:rPr>
                        <a:t>Pmod</a:t>
                      </a:r>
                      <a:r>
                        <a:rPr lang="en-US" sz="1800" dirty="0">
                          <a:effectLst/>
                        </a:rPr>
                        <a:t> components available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Qty.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Audio Amplifier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Solid State Relay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Temperature Sensor and Thermostat Control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NOR Flash Non Volatile Memory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AD7476A Digital to Analog Converter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Two Axis Joystick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Pmod DA2 Dual 12-bit DAC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3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en-US" sz="180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Pmod</a:t>
                      </a:r>
                      <a:r>
                        <a:rPr lang="en-US" sz="1800" dirty="0">
                          <a:effectLst/>
                        </a:rPr>
                        <a:t> HB5 2A H-bridge Driver + QE F/B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Calibri"/>
                        <a:ea typeface="PMingLiU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395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Deadlines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smtClean="0"/>
              <a:t>19 </a:t>
            </a:r>
            <a:r>
              <a:rPr lang="en-US" dirty="0"/>
              <a:t>March 2018, Monday, 23:59, Proposal (1 page), to be submitted to </a:t>
            </a:r>
            <a:r>
              <a:rPr lang="en-US" u="sng" dirty="0">
                <a:hlinkClick r:id="rId2"/>
              </a:rPr>
              <a:t>Blackboard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20 March 2018, Tuesday, (lab time at SHB102) TA will discuss with your proposal.</a:t>
            </a:r>
          </a:p>
          <a:p>
            <a:pPr lvl="0"/>
            <a:r>
              <a:rPr lang="en-US" dirty="0"/>
              <a:t>27 March 2018, Tuesday, (lab time at SHB102) Students must come to brief us your progress.</a:t>
            </a:r>
          </a:p>
          <a:p>
            <a:pPr lvl="0"/>
            <a:r>
              <a:rPr lang="en-US" dirty="0"/>
              <a:t>10 April 2018, Tuesday, (lab time at SHB102) Students must come to brief us your progress.</a:t>
            </a:r>
          </a:p>
          <a:p>
            <a:pPr lvl="0"/>
            <a:r>
              <a:rPr lang="en-US" dirty="0"/>
              <a:t>17 April 2018, Tuesday, (lab time at SHB102) Final demonstration.</a:t>
            </a:r>
          </a:p>
          <a:p>
            <a:pPr lvl="0"/>
            <a:r>
              <a:rPr lang="en-US" dirty="0"/>
              <a:t>21 April 2018, Saturday 23:59. Final Report to be submitted to </a:t>
            </a:r>
            <a:r>
              <a:rPr lang="en-US" u="sng" dirty="0">
                <a:hlinkClick r:id="rId2"/>
              </a:rPr>
              <a:t>Blackboard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5D49-5543-4031-BFD1-9BF1E86B132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82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Report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Abstract </a:t>
            </a:r>
          </a:p>
          <a:p>
            <a:pPr lvl="0"/>
            <a:r>
              <a:rPr lang="en-US" dirty="0" smtClean="0"/>
              <a:t>Introduction </a:t>
            </a:r>
          </a:p>
          <a:p>
            <a:pPr lvl="0"/>
            <a:r>
              <a:rPr lang="en-US" dirty="0" smtClean="0"/>
              <a:t>Theory and design </a:t>
            </a:r>
            <a:endParaRPr lang="en-US" dirty="0"/>
          </a:p>
          <a:p>
            <a:pPr lvl="0"/>
            <a:r>
              <a:rPr lang="en-US" dirty="0" smtClean="0"/>
              <a:t> Implementation and experimental result</a:t>
            </a:r>
          </a:p>
          <a:p>
            <a:pPr lvl="0"/>
            <a:r>
              <a:rPr lang="en-US" dirty="0" smtClean="0"/>
              <a:t>Discussions</a:t>
            </a:r>
          </a:p>
          <a:p>
            <a:pPr lvl="0"/>
            <a:r>
              <a:rPr lang="en-US" dirty="0" smtClean="0"/>
              <a:t>Conclusion </a:t>
            </a:r>
            <a:endParaRPr lang="en-US" dirty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See the project specification for detail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9BF5126-ADCF-463C-B119-3D0377D4237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87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Proposal (1 page)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Project </a:t>
            </a:r>
            <a:r>
              <a:rPr lang="en-US" b="1" dirty="0"/>
              <a:t>proposal</a:t>
            </a:r>
            <a:endParaRPr lang="en-US" dirty="0"/>
          </a:p>
          <a:p>
            <a:pPr lvl="1"/>
            <a:r>
              <a:rPr lang="en-US" dirty="0"/>
              <a:t>Title</a:t>
            </a:r>
          </a:p>
          <a:p>
            <a:pPr lvl="1"/>
            <a:r>
              <a:rPr lang="en-US" dirty="0"/>
              <a:t>Group </a:t>
            </a:r>
            <a:r>
              <a:rPr lang="en-US" dirty="0" smtClean="0"/>
              <a:t>members</a:t>
            </a:r>
            <a:endParaRPr lang="en-US" dirty="0"/>
          </a:p>
          <a:p>
            <a:pPr lvl="1"/>
            <a:r>
              <a:rPr lang="en-US" dirty="0"/>
              <a:t>Objectives</a:t>
            </a:r>
          </a:p>
          <a:p>
            <a:pPr lvl="1"/>
            <a:r>
              <a:rPr lang="en-US" dirty="0"/>
              <a:t>Plan with time schedule</a:t>
            </a:r>
          </a:p>
          <a:p>
            <a:pPr lvl="1"/>
            <a:r>
              <a:rPr lang="en-US" dirty="0"/>
              <a:t>Additional equipment needed: </a:t>
            </a:r>
            <a:r>
              <a:rPr lang="en-US" dirty="0" smtClean="0"/>
              <a:t>Each </a:t>
            </a:r>
            <a:r>
              <a:rPr lang="en-US" dirty="0"/>
              <a:t>group can buy additional components/equipment (not more than HKD300, keep the receipts, reimburse later though TAs) for the project , e.g. buying “</a:t>
            </a:r>
            <a:r>
              <a:rPr lang="en-US" dirty="0" err="1"/>
              <a:t>pmod</a:t>
            </a:r>
            <a:r>
              <a:rPr lang="en-US" dirty="0"/>
              <a:t>” cards for the </a:t>
            </a:r>
            <a:r>
              <a:rPr lang="en-US" dirty="0" err="1"/>
              <a:t>zedboard</a:t>
            </a:r>
            <a:r>
              <a:rPr lang="en-US" dirty="0"/>
              <a:t>, see</a:t>
            </a:r>
          </a:p>
          <a:p>
            <a:pPr lvl="2"/>
            <a:r>
              <a:rPr lang="en-US" u="sng" dirty="0">
                <a:hlinkClick r:id="rId2"/>
              </a:rPr>
              <a:t>https://en.wikipedia.org/wiki/Pmod_Interface</a:t>
            </a:r>
            <a:endParaRPr lang="en-US" dirty="0"/>
          </a:p>
          <a:p>
            <a:pPr lvl="2"/>
            <a:r>
              <a:rPr lang="en-US" u="sng" dirty="0">
                <a:hlinkClick r:id="rId3"/>
              </a:rPr>
              <a:t>http://store.digilentinc.com</a:t>
            </a:r>
            <a:r>
              <a:rPr lang="en-US" u="sng" dirty="0" smtClean="0">
                <a:hlinkClick r:id="rId3"/>
              </a:rPr>
              <a:t>/</a:t>
            </a:r>
            <a:endParaRPr lang="en-US" u="sng" dirty="0" smtClean="0"/>
          </a:p>
          <a:p>
            <a:pPr lvl="2"/>
            <a:r>
              <a:rPr lang="en-US" dirty="0">
                <a:hlinkClick r:id="rId4"/>
              </a:rPr>
              <a:t>http://store.digilentinc.com/pmod-modules</a:t>
            </a:r>
            <a:r>
              <a:rPr lang="en-US" dirty="0" smtClean="0">
                <a:hlinkClick r:id="rId4"/>
              </a:rPr>
              <a:t>/</a:t>
            </a:r>
            <a:endParaRPr lang="en-US" dirty="0"/>
          </a:p>
          <a:p>
            <a:pPr lvl="2"/>
            <a:r>
              <a:rPr lang="en-US" dirty="0"/>
              <a:t>Search “</a:t>
            </a:r>
            <a:r>
              <a:rPr lang="en-US" dirty="0" err="1"/>
              <a:t>pmod</a:t>
            </a:r>
            <a:r>
              <a:rPr lang="en-US" dirty="0"/>
              <a:t>“ inside </a:t>
            </a:r>
            <a:r>
              <a:rPr lang="en-US" u="sng" dirty="0">
                <a:hlinkClick r:id="rId5"/>
              </a:rPr>
              <a:t>https://world.taobao.com</a:t>
            </a:r>
            <a:endParaRPr lang="en-US" dirty="0"/>
          </a:p>
          <a:p>
            <a:pPr lvl="2"/>
            <a:r>
              <a:rPr lang="en-US" dirty="0"/>
              <a:t>Must get permission from the tutor before buying.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CENG3430 project specification v.8b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F5126-ADCF-463C-B119-3D0377D4237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54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2252</TotalTime>
  <Words>1165</Words>
  <Application>Microsoft Office PowerPoint</Application>
  <PresentationFormat>On-screen Show (4:3)</PresentationFormat>
  <Paragraphs>302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CENG3430 Rapid Prototyping of Digital Systems  </vt:lpstr>
      <vt:lpstr>Objective and Requirement</vt:lpstr>
      <vt:lpstr>Marking scheme of the course CENG3430</vt:lpstr>
      <vt:lpstr>Marking scheme for the free project (total 100%)</vt:lpstr>
      <vt:lpstr>Proposal (1 page) (10%) </vt:lpstr>
      <vt:lpstr>Pmod components available in the lab for your project</vt:lpstr>
      <vt:lpstr>Deadlines </vt:lpstr>
      <vt:lpstr>Report</vt:lpstr>
      <vt:lpstr>Proposal (1 page)</vt:lpstr>
      <vt:lpstr>Project topic for reference</vt:lpstr>
      <vt:lpstr>Example1 Ultrasonic radar</vt:lpstr>
      <vt:lpstr>Example2 RS232 interface</vt:lpstr>
      <vt:lpstr>Example3 Stepping motor interface</vt:lpstr>
      <vt:lpstr>Example 4:  Joystick interface :Analogue input</vt:lpstr>
      <vt:lpstr>Example 5a:  VGA or HDMI interface</vt:lpstr>
      <vt:lpstr>Example 5b : VGA Connector on ZedBoard (By Simon Wong)</vt:lpstr>
      <vt:lpstr>Example 5c: The VGA connections on the ZedBoard are defined in the XDC file as follow: </vt:lpstr>
      <vt:lpstr>Example 5d : Timing signals</vt:lpstr>
      <vt:lpstr>Example 5e : R,G,B data</vt:lpstr>
      <vt:lpstr>Example 6:  Sound generation</vt:lpstr>
      <vt:lpstr>Example 7:  Play with PMOD modules </vt:lpstr>
      <vt:lpstr>References </vt:lpstr>
      <vt:lpstr>Previous demo videos ceng3430 project demos: April, 2017:  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4-bit Adder-Subtractor</dc:title>
  <dc:creator>CSE</dc:creator>
  <cp:lastModifiedBy>khwong</cp:lastModifiedBy>
  <cp:revision>76</cp:revision>
  <dcterms:created xsi:type="dcterms:W3CDTF">2013-09-28T09:10:28Z</dcterms:created>
  <dcterms:modified xsi:type="dcterms:W3CDTF">2018-03-12T10:25:14Z</dcterms:modified>
</cp:coreProperties>
</file>